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83" r:id="rId10"/>
    <p:sldId id="276" r:id="rId11"/>
    <p:sldId id="277" r:id="rId12"/>
    <p:sldId id="278" r:id="rId13"/>
    <p:sldId id="279" r:id="rId14"/>
    <p:sldId id="280" r:id="rId15"/>
    <p:sldId id="281" r:id="rId16"/>
    <p:sldId id="257" r:id="rId17"/>
    <p:sldId id="258" r:id="rId18"/>
    <p:sldId id="259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2" r:id="rId2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1" autoAdjust="0"/>
    <p:restoredTop sz="94660"/>
  </p:normalViewPr>
  <p:slideViewPr>
    <p:cSldViewPr>
      <p:cViewPr>
        <p:scale>
          <a:sx n="78" d="100"/>
          <a:sy n="78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8FEB4-E575-4694-92CF-E67B63C4143F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t-PT"/>
        </a:p>
      </dgm:t>
    </dgm:pt>
    <dgm:pt modelId="{5815BE39-671C-42AE-93E1-7540D55467DA}">
      <dgm:prSet phldrT="[Texto]" custT="1"/>
      <dgm:spPr/>
      <dgm:t>
        <a:bodyPr/>
        <a:lstStyle/>
        <a:p>
          <a:pPr algn="ctr"/>
          <a:endParaRPr lang="pt-PT" sz="3200" dirty="0" smtClean="0"/>
        </a:p>
        <a:p>
          <a:pPr algn="ctr"/>
          <a:r>
            <a:rPr lang="pt-PT" sz="3200" smtClean="0"/>
            <a:t>Liderança pelos custos</a:t>
          </a:r>
          <a:r>
            <a:rPr lang="pt-PT" sz="6000" dirty="0" smtClean="0"/>
            <a:t>	</a:t>
          </a:r>
          <a:endParaRPr lang="pt-PT" sz="6000" dirty="0"/>
        </a:p>
      </dgm:t>
    </dgm:pt>
    <dgm:pt modelId="{5E11152B-5172-483E-BA94-964CB2AE23BC}" type="parTrans" cxnId="{E2C83AA5-AD39-4730-8961-EA5BCE397EF5}">
      <dgm:prSet/>
      <dgm:spPr/>
      <dgm:t>
        <a:bodyPr/>
        <a:lstStyle/>
        <a:p>
          <a:endParaRPr lang="pt-PT"/>
        </a:p>
      </dgm:t>
    </dgm:pt>
    <dgm:pt modelId="{2220654E-0252-43F9-BAB3-62019116BBA1}" type="sibTrans" cxnId="{E2C83AA5-AD39-4730-8961-EA5BCE397EF5}">
      <dgm:prSet/>
      <dgm:spPr/>
      <dgm:t>
        <a:bodyPr/>
        <a:lstStyle/>
        <a:p>
          <a:endParaRPr lang="pt-PT"/>
        </a:p>
      </dgm:t>
    </dgm:pt>
    <dgm:pt modelId="{828033EA-BF89-47F2-AD50-011C00FCFBBD}">
      <dgm:prSet phldrT="[Texto]" custT="1"/>
      <dgm:spPr/>
      <dgm:t>
        <a:bodyPr/>
        <a:lstStyle/>
        <a:p>
          <a:pPr algn="ctr"/>
          <a:r>
            <a:rPr lang="pt-PT" sz="3200" dirty="0" smtClean="0"/>
            <a:t>Diferenciação</a:t>
          </a:r>
          <a:endParaRPr lang="pt-PT" sz="3200" dirty="0"/>
        </a:p>
      </dgm:t>
    </dgm:pt>
    <dgm:pt modelId="{A8FB56BA-6449-4C84-A042-3A928AE5EA7A}" type="sibTrans" cxnId="{D62704A3-03D4-46E5-90CA-81D9F60E3889}">
      <dgm:prSet/>
      <dgm:spPr/>
      <dgm:t>
        <a:bodyPr/>
        <a:lstStyle/>
        <a:p>
          <a:endParaRPr lang="pt-PT"/>
        </a:p>
      </dgm:t>
    </dgm:pt>
    <dgm:pt modelId="{AA988B43-950E-4D59-8CF5-C43547C7980D}" type="parTrans" cxnId="{D62704A3-03D4-46E5-90CA-81D9F60E3889}">
      <dgm:prSet/>
      <dgm:spPr/>
      <dgm:t>
        <a:bodyPr/>
        <a:lstStyle/>
        <a:p>
          <a:endParaRPr lang="pt-PT"/>
        </a:p>
      </dgm:t>
    </dgm:pt>
    <dgm:pt modelId="{FA267558-A3DE-4DB9-80B0-341C6872EC4E}" type="pres">
      <dgm:prSet presAssocID="{EBC8FEB4-E575-4694-92CF-E67B63C414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FD14E79-1C5A-4DF8-8C13-16E82465AEE9}" type="pres">
      <dgm:prSet presAssocID="{5815BE39-671C-42AE-93E1-7540D55467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35C3939-C1CD-4825-AD04-4438B9427F1D}" type="pres">
      <dgm:prSet presAssocID="{2220654E-0252-43F9-BAB3-62019116BBA1}" presName="spacer" presStyleCnt="0"/>
      <dgm:spPr/>
    </dgm:pt>
    <dgm:pt modelId="{8204E883-738B-4F66-A571-37A2C3D631AE}" type="pres">
      <dgm:prSet presAssocID="{828033EA-BF89-47F2-AD50-011C00FCFBB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2C83AA5-AD39-4730-8961-EA5BCE397EF5}" srcId="{EBC8FEB4-E575-4694-92CF-E67B63C4143F}" destId="{5815BE39-671C-42AE-93E1-7540D55467DA}" srcOrd="0" destOrd="0" parTransId="{5E11152B-5172-483E-BA94-964CB2AE23BC}" sibTransId="{2220654E-0252-43F9-BAB3-62019116BBA1}"/>
    <dgm:cxn modelId="{D62704A3-03D4-46E5-90CA-81D9F60E3889}" srcId="{EBC8FEB4-E575-4694-92CF-E67B63C4143F}" destId="{828033EA-BF89-47F2-AD50-011C00FCFBBD}" srcOrd="1" destOrd="0" parTransId="{AA988B43-950E-4D59-8CF5-C43547C7980D}" sibTransId="{A8FB56BA-6449-4C84-A042-3A928AE5EA7A}"/>
    <dgm:cxn modelId="{A7C0B64B-038A-4B82-B8DC-63FEB64A3C96}" type="presOf" srcId="{5815BE39-671C-42AE-93E1-7540D55467DA}" destId="{4FD14E79-1C5A-4DF8-8C13-16E82465AEE9}" srcOrd="0" destOrd="0" presId="urn:microsoft.com/office/officeart/2005/8/layout/vList2"/>
    <dgm:cxn modelId="{203FA48D-CCCF-49D8-8CD6-FFFAA655878C}" type="presOf" srcId="{EBC8FEB4-E575-4694-92CF-E67B63C4143F}" destId="{FA267558-A3DE-4DB9-80B0-341C6872EC4E}" srcOrd="0" destOrd="0" presId="urn:microsoft.com/office/officeart/2005/8/layout/vList2"/>
    <dgm:cxn modelId="{55231955-AC9C-4B80-BB18-1C76C21A2995}" type="presOf" srcId="{828033EA-BF89-47F2-AD50-011C00FCFBBD}" destId="{8204E883-738B-4F66-A571-37A2C3D631AE}" srcOrd="0" destOrd="0" presId="urn:microsoft.com/office/officeart/2005/8/layout/vList2"/>
    <dgm:cxn modelId="{9298831B-EF7A-4113-91BD-09CB36FB2784}" type="presParOf" srcId="{FA267558-A3DE-4DB9-80B0-341C6872EC4E}" destId="{4FD14E79-1C5A-4DF8-8C13-16E82465AEE9}" srcOrd="0" destOrd="0" presId="urn:microsoft.com/office/officeart/2005/8/layout/vList2"/>
    <dgm:cxn modelId="{0BB6208C-4DB9-42ED-963B-396E487BC03A}" type="presParOf" srcId="{FA267558-A3DE-4DB9-80B0-341C6872EC4E}" destId="{E35C3939-C1CD-4825-AD04-4438B9427F1D}" srcOrd="1" destOrd="0" presId="urn:microsoft.com/office/officeart/2005/8/layout/vList2"/>
    <dgm:cxn modelId="{740760D7-0CF2-42CA-ACCF-35B3433DE64F}" type="presParOf" srcId="{FA267558-A3DE-4DB9-80B0-341C6872EC4E}" destId="{8204E883-738B-4F66-A571-37A2C3D631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72C4D-FF13-45DB-A637-3E4B5D1B9BB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</dgm:pt>
    <dgm:pt modelId="{9B605F75-3448-4592-BDF1-2F22ECEC5E8F}">
      <dgm:prSet phldrT="[Texto]"/>
      <dgm:spPr/>
      <dgm:t>
        <a:bodyPr/>
        <a:lstStyle/>
        <a:p>
          <a:r>
            <a:rPr lang="pt-PT" dirty="0" smtClean="0"/>
            <a:t>Critérios para atingir a VC </a:t>
          </a:r>
          <a:endParaRPr lang="pt-PT" dirty="0"/>
        </a:p>
      </dgm:t>
    </dgm:pt>
    <dgm:pt modelId="{E7084C10-23A8-43B5-B8C2-6ED910B879A4}" type="parTrans" cxnId="{63AE12FE-3E42-4213-902D-602F7227B23C}">
      <dgm:prSet/>
      <dgm:spPr/>
      <dgm:t>
        <a:bodyPr/>
        <a:lstStyle/>
        <a:p>
          <a:endParaRPr lang="pt-PT"/>
        </a:p>
      </dgm:t>
    </dgm:pt>
    <dgm:pt modelId="{B616280C-F541-45F6-8868-147ADEFC894B}" type="sibTrans" cxnId="{63AE12FE-3E42-4213-902D-602F7227B23C}">
      <dgm:prSet/>
      <dgm:spPr/>
      <dgm:t>
        <a:bodyPr/>
        <a:lstStyle/>
        <a:p>
          <a:endParaRPr lang="pt-PT"/>
        </a:p>
      </dgm:t>
    </dgm:pt>
    <dgm:pt modelId="{D7526547-6065-4559-83A4-5DC50F014CFF}">
      <dgm:prSet phldrT="[Texto]"/>
      <dgm:spPr/>
      <dgm:t>
        <a:bodyPr/>
        <a:lstStyle/>
        <a:p>
          <a:r>
            <a:rPr lang="pt-PT" dirty="0" smtClean="0"/>
            <a:t>Cadeia de Valor</a:t>
          </a:r>
          <a:endParaRPr lang="pt-PT" dirty="0"/>
        </a:p>
      </dgm:t>
    </dgm:pt>
    <dgm:pt modelId="{EC6ADECB-2058-4E0F-B242-865720BE1E58}" type="parTrans" cxnId="{89BBA1BD-EBD1-40C6-BCB8-22561C3D1A8B}">
      <dgm:prSet/>
      <dgm:spPr/>
      <dgm:t>
        <a:bodyPr/>
        <a:lstStyle/>
        <a:p>
          <a:endParaRPr lang="pt-PT"/>
        </a:p>
      </dgm:t>
    </dgm:pt>
    <dgm:pt modelId="{1E22341D-44E9-4F13-BD07-11C5ED26FFC8}" type="sibTrans" cxnId="{89BBA1BD-EBD1-40C6-BCB8-22561C3D1A8B}">
      <dgm:prSet/>
      <dgm:spPr/>
      <dgm:t>
        <a:bodyPr/>
        <a:lstStyle/>
        <a:p>
          <a:endParaRPr lang="pt-PT"/>
        </a:p>
      </dgm:t>
    </dgm:pt>
    <dgm:pt modelId="{EBB05A99-12CC-4AC3-98AD-9C0AED56D4F5}">
      <dgm:prSet/>
      <dgm:spPr/>
      <dgm:t>
        <a:bodyPr/>
        <a:lstStyle/>
        <a:p>
          <a:r>
            <a:rPr lang="pt-PT" dirty="0" smtClean="0"/>
            <a:t>Capacidades com valor;</a:t>
          </a:r>
          <a:endParaRPr lang="pt-PT" dirty="0"/>
        </a:p>
      </dgm:t>
    </dgm:pt>
    <dgm:pt modelId="{9C694767-E3AA-435B-BECD-5F6C43462120}" type="parTrans" cxnId="{99011348-6C26-4FA7-B566-5335D39EF762}">
      <dgm:prSet/>
      <dgm:spPr/>
      <dgm:t>
        <a:bodyPr/>
        <a:lstStyle/>
        <a:p>
          <a:endParaRPr lang="pt-PT"/>
        </a:p>
      </dgm:t>
    </dgm:pt>
    <dgm:pt modelId="{D81EAE4A-510E-4627-A487-9AB4019288B8}" type="sibTrans" cxnId="{99011348-6C26-4FA7-B566-5335D39EF762}">
      <dgm:prSet/>
      <dgm:spPr/>
      <dgm:t>
        <a:bodyPr/>
        <a:lstStyle/>
        <a:p>
          <a:endParaRPr lang="pt-PT"/>
        </a:p>
      </dgm:t>
    </dgm:pt>
    <dgm:pt modelId="{932B0033-027C-4F10-B9D2-ACB3DEAF3CFB}">
      <dgm:prSet/>
      <dgm:spPr/>
      <dgm:t>
        <a:bodyPr/>
        <a:lstStyle/>
        <a:p>
          <a:r>
            <a:rPr lang="pt-PT" dirty="0" smtClean="0"/>
            <a:t>Capacidades raras;</a:t>
          </a:r>
          <a:endParaRPr lang="pt-PT" dirty="0"/>
        </a:p>
      </dgm:t>
    </dgm:pt>
    <dgm:pt modelId="{E513C3A3-A182-4CDC-A616-5C5F4F70CC7A}" type="parTrans" cxnId="{A24B02AA-1729-415E-A648-5D19135F549D}">
      <dgm:prSet/>
      <dgm:spPr/>
      <dgm:t>
        <a:bodyPr/>
        <a:lstStyle/>
        <a:p>
          <a:endParaRPr lang="pt-PT"/>
        </a:p>
      </dgm:t>
    </dgm:pt>
    <dgm:pt modelId="{99AF4F34-6711-4391-9FA7-88C91A67A6A6}" type="sibTrans" cxnId="{A24B02AA-1729-415E-A648-5D19135F549D}">
      <dgm:prSet/>
      <dgm:spPr/>
      <dgm:t>
        <a:bodyPr/>
        <a:lstStyle/>
        <a:p>
          <a:endParaRPr lang="pt-PT"/>
        </a:p>
      </dgm:t>
    </dgm:pt>
    <dgm:pt modelId="{31A92E6E-E9D9-4A8A-9C93-0FD96A1BCFAB}">
      <dgm:prSet/>
      <dgm:spPr/>
      <dgm:t>
        <a:bodyPr/>
        <a:lstStyle/>
        <a:p>
          <a:r>
            <a:rPr lang="pt-PT" dirty="0" smtClean="0"/>
            <a:t>Capacidades difíceis de imitar;</a:t>
          </a:r>
          <a:endParaRPr lang="pt-PT" dirty="0"/>
        </a:p>
      </dgm:t>
    </dgm:pt>
    <dgm:pt modelId="{5A132518-6F72-4F6C-82C5-EDE17FAA6680}" type="parTrans" cxnId="{C74692D3-5115-4686-816F-E6864E70EE74}">
      <dgm:prSet/>
      <dgm:spPr/>
      <dgm:t>
        <a:bodyPr/>
        <a:lstStyle/>
        <a:p>
          <a:endParaRPr lang="pt-PT"/>
        </a:p>
      </dgm:t>
    </dgm:pt>
    <dgm:pt modelId="{86DB68C1-2212-4EAA-9764-89F33FA25FBE}" type="sibTrans" cxnId="{C74692D3-5115-4686-816F-E6864E70EE74}">
      <dgm:prSet/>
      <dgm:spPr/>
      <dgm:t>
        <a:bodyPr/>
        <a:lstStyle/>
        <a:p>
          <a:endParaRPr lang="pt-PT"/>
        </a:p>
      </dgm:t>
    </dgm:pt>
    <dgm:pt modelId="{5BFAB253-3213-4997-8A5D-88DCFB09CFB4}">
      <dgm:prSet/>
      <dgm:spPr/>
      <dgm:t>
        <a:bodyPr/>
        <a:lstStyle/>
        <a:p>
          <a:r>
            <a:rPr lang="pt-PT" dirty="0" smtClean="0"/>
            <a:t>Capacidades não substituíveis.</a:t>
          </a:r>
          <a:endParaRPr lang="pt-PT" dirty="0"/>
        </a:p>
      </dgm:t>
    </dgm:pt>
    <dgm:pt modelId="{C6CB8209-F0FC-4230-B84A-22C2B5A10750}" type="parTrans" cxnId="{9B8CFB38-78E3-47A3-A6B4-B07A4D82A828}">
      <dgm:prSet/>
      <dgm:spPr/>
      <dgm:t>
        <a:bodyPr/>
        <a:lstStyle/>
        <a:p>
          <a:endParaRPr lang="pt-PT"/>
        </a:p>
      </dgm:t>
    </dgm:pt>
    <dgm:pt modelId="{D2580199-A3BB-442F-BC16-6CC160CA427E}" type="sibTrans" cxnId="{9B8CFB38-78E3-47A3-A6B4-B07A4D82A828}">
      <dgm:prSet/>
      <dgm:spPr/>
      <dgm:t>
        <a:bodyPr/>
        <a:lstStyle/>
        <a:p>
          <a:endParaRPr lang="pt-PT"/>
        </a:p>
      </dgm:t>
    </dgm:pt>
    <dgm:pt modelId="{83612418-CB29-43BB-817A-F6C07AA40C45}">
      <dgm:prSet/>
      <dgm:spPr/>
      <dgm:t>
        <a:bodyPr/>
        <a:lstStyle/>
        <a:p>
          <a:r>
            <a:rPr lang="pt-PT" dirty="0" smtClean="0"/>
            <a:t>Permite que a organização entenda as atividades que criam ou não valor. A organização só recebe retornos positivos quando o valor criado é maior que os custos para criar esse valor.</a:t>
          </a:r>
          <a:endParaRPr lang="pt-PT" dirty="0"/>
        </a:p>
      </dgm:t>
    </dgm:pt>
    <dgm:pt modelId="{D06F6543-FFE1-415D-99E7-876FF3554A14}" type="sibTrans" cxnId="{0C59E1FB-9736-4392-9AAF-7D60C4CDC83F}">
      <dgm:prSet/>
      <dgm:spPr/>
      <dgm:t>
        <a:bodyPr/>
        <a:lstStyle/>
        <a:p>
          <a:endParaRPr lang="pt-PT"/>
        </a:p>
      </dgm:t>
    </dgm:pt>
    <dgm:pt modelId="{B767C6D9-471D-4817-A6B8-93A7561187A4}" type="parTrans" cxnId="{0C59E1FB-9736-4392-9AAF-7D60C4CDC83F}">
      <dgm:prSet/>
      <dgm:spPr/>
      <dgm:t>
        <a:bodyPr/>
        <a:lstStyle/>
        <a:p>
          <a:endParaRPr lang="pt-PT"/>
        </a:p>
      </dgm:t>
    </dgm:pt>
    <dgm:pt modelId="{0AC683F0-6056-4258-8533-E570C90805E4}" type="pres">
      <dgm:prSet presAssocID="{63472C4D-FF13-45DB-A637-3E4B5D1B9BB0}" presName="linear" presStyleCnt="0">
        <dgm:presLayoutVars>
          <dgm:dir/>
          <dgm:animLvl val="lvl"/>
          <dgm:resizeHandles val="exact"/>
        </dgm:presLayoutVars>
      </dgm:prSet>
      <dgm:spPr/>
    </dgm:pt>
    <dgm:pt modelId="{BBEEB1A3-0C9A-4DB8-8DA8-D815D412965B}" type="pres">
      <dgm:prSet presAssocID="{9B605F75-3448-4592-BDF1-2F22ECEC5E8F}" presName="parentLin" presStyleCnt="0"/>
      <dgm:spPr/>
    </dgm:pt>
    <dgm:pt modelId="{07398D1C-A55B-412B-8DCB-558BDEA21C22}" type="pres">
      <dgm:prSet presAssocID="{9B605F75-3448-4592-BDF1-2F22ECEC5E8F}" presName="parentLeftMargin" presStyleLbl="node1" presStyleIdx="0" presStyleCnt="2"/>
      <dgm:spPr/>
      <dgm:t>
        <a:bodyPr/>
        <a:lstStyle/>
        <a:p>
          <a:endParaRPr lang="pt-PT"/>
        </a:p>
      </dgm:t>
    </dgm:pt>
    <dgm:pt modelId="{983E3FC0-D97E-40BF-99FF-A335F74191AF}" type="pres">
      <dgm:prSet presAssocID="{9B605F75-3448-4592-BDF1-2F22ECEC5E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1F96065-A646-4CCC-8C54-359483B41BBB}" type="pres">
      <dgm:prSet presAssocID="{9B605F75-3448-4592-BDF1-2F22ECEC5E8F}" presName="negativeSpace" presStyleCnt="0"/>
      <dgm:spPr/>
    </dgm:pt>
    <dgm:pt modelId="{A3074C75-D5AB-40F0-BA98-0D0AB0AE7DE8}" type="pres">
      <dgm:prSet presAssocID="{9B605F75-3448-4592-BDF1-2F22ECEC5E8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51A102-F6D8-4D2B-9589-AB928A90285C}" type="pres">
      <dgm:prSet presAssocID="{B616280C-F541-45F6-8868-147ADEFC894B}" presName="spaceBetweenRectangles" presStyleCnt="0"/>
      <dgm:spPr/>
    </dgm:pt>
    <dgm:pt modelId="{90F7DF97-88C8-4C13-9EE7-9C540074ADE3}" type="pres">
      <dgm:prSet presAssocID="{D7526547-6065-4559-83A4-5DC50F014CFF}" presName="parentLin" presStyleCnt="0"/>
      <dgm:spPr/>
    </dgm:pt>
    <dgm:pt modelId="{8E1A6C62-1B08-48FB-81A0-E35B98384E9F}" type="pres">
      <dgm:prSet presAssocID="{D7526547-6065-4559-83A4-5DC50F014CFF}" presName="parentLeftMargin" presStyleLbl="node1" presStyleIdx="0" presStyleCnt="2"/>
      <dgm:spPr/>
      <dgm:t>
        <a:bodyPr/>
        <a:lstStyle/>
        <a:p>
          <a:endParaRPr lang="pt-PT"/>
        </a:p>
      </dgm:t>
    </dgm:pt>
    <dgm:pt modelId="{20E6B7B0-239B-42EF-AC8F-F49D52C42856}" type="pres">
      <dgm:prSet presAssocID="{D7526547-6065-4559-83A4-5DC50F014CF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018123-534F-4E66-BBE2-AB5705B2CCCE}" type="pres">
      <dgm:prSet presAssocID="{D7526547-6065-4559-83A4-5DC50F014CFF}" presName="negativeSpace" presStyleCnt="0"/>
      <dgm:spPr/>
    </dgm:pt>
    <dgm:pt modelId="{4905427F-A26D-4E60-87CF-2F64BFB4E6E0}" type="pres">
      <dgm:prSet presAssocID="{D7526547-6065-4559-83A4-5DC50F014CF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2FB7663-5C36-487D-8B09-3F053AC63DFB}" type="presOf" srcId="{9B605F75-3448-4592-BDF1-2F22ECEC5E8F}" destId="{983E3FC0-D97E-40BF-99FF-A335F74191AF}" srcOrd="1" destOrd="0" presId="urn:microsoft.com/office/officeart/2005/8/layout/list1"/>
    <dgm:cxn modelId="{6A4FBFE9-ED0C-47B0-AE3E-5B51EB4B8726}" type="presOf" srcId="{9B605F75-3448-4592-BDF1-2F22ECEC5E8F}" destId="{07398D1C-A55B-412B-8DCB-558BDEA21C22}" srcOrd="0" destOrd="0" presId="urn:microsoft.com/office/officeart/2005/8/layout/list1"/>
    <dgm:cxn modelId="{C677791C-BF3A-4358-B395-8449B108AFB7}" type="presOf" srcId="{D7526547-6065-4559-83A4-5DC50F014CFF}" destId="{8E1A6C62-1B08-48FB-81A0-E35B98384E9F}" srcOrd="0" destOrd="0" presId="urn:microsoft.com/office/officeart/2005/8/layout/list1"/>
    <dgm:cxn modelId="{D7AC1E74-7018-42F8-8B53-570BA4A4765A}" type="presOf" srcId="{83612418-CB29-43BB-817A-F6C07AA40C45}" destId="{4905427F-A26D-4E60-87CF-2F64BFB4E6E0}" srcOrd="0" destOrd="0" presId="urn:microsoft.com/office/officeart/2005/8/layout/list1"/>
    <dgm:cxn modelId="{4F0669BB-0054-4619-892E-77DFAA916AB7}" type="presOf" srcId="{932B0033-027C-4F10-B9D2-ACB3DEAF3CFB}" destId="{A3074C75-D5AB-40F0-BA98-0D0AB0AE7DE8}" srcOrd="0" destOrd="1" presId="urn:microsoft.com/office/officeart/2005/8/layout/list1"/>
    <dgm:cxn modelId="{7E389414-02DC-46F9-9A73-E3C97395A9B6}" type="presOf" srcId="{5BFAB253-3213-4997-8A5D-88DCFB09CFB4}" destId="{A3074C75-D5AB-40F0-BA98-0D0AB0AE7DE8}" srcOrd="0" destOrd="3" presId="urn:microsoft.com/office/officeart/2005/8/layout/list1"/>
    <dgm:cxn modelId="{E909D31E-7A2D-4293-B55B-9CFE913685C9}" type="presOf" srcId="{31A92E6E-E9D9-4A8A-9C93-0FD96A1BCFAB}" destId="{A3074C75-D5AB-40F0-BA98-0D0AB0AE7DE8}" srcOrd="0" destOrd="2" presId="urn:microsoft.com/office/officeart/2005/8/layout/list1"/>
    <dgm:cxn modelId="{99011348-6C26-4FA7-B566-5335D39EF762}" srcId="{9B605F75-3448-4592-BDF1-2F22ECEC5E8F}" destId="{EBB05A99-12CC-4AC3-98AD-9C0AED56D4F5}" srcOrd="0" destOrd="0" parTransId="{9C694767-E3AA-435B-BECD-5F6C43462120}" sibTransId="{D81EAE4A-510E-4627-A487-9AB4019288B8}"/>
    <dgm:cxn modelId="{0C59E1FB-9736-4392-9AAF-7D60C4CDC83F}" srcId="{D7526547-6065-4559-83A4-5DC50F014CFF}" destId="{83612418-CB29-43BB-817A-F6C07AA40C45}" srcOrd="0" destOrd="0" parTransId="{B767C6D9-471D-4817-A6B8-93A7561187A4}" sibTransId="{D06F6543-FFE1-415D-99E7-876FF3554A14}"/>
    <dgm:cxn modelId="{99573A9D-29DD-464B-9358-50978E67EA56}" type="presOf" srcId="{EBB05A99-12CC-4AC3-98AD-9C0AED56D4F5}" destId="{A3074C75-D5AB-40F0-BA98-0D0AB0AE7DE8}" srcOrd="0" destOrd="0" presId="urn:microsoft.com/office/officeart/2005/8/layout/list1"/>
    <dgm:cxn modelId="{C74692D3-5115-4686-816F-E6864E70EE74}" srcId="{9B605F75-3448-4592-BDF1-2F22ECEC5E8F}" destId="{31A92E6E-E9D9-4A8A-9C93-0FD96A1BCFAB}" srcOrd="2" destOrd="0" parTransId="{5A132518-6F72-4F6C-82C5-EDE17FAA6680}" sibTransId="{86DB68C1-2212-4EAA-9764-89F33FA25FBE}"/>
    <dgm:cxn modelId="{A24B02AA-1729-415E-A648-5D19135F549D}" srcId="{9B605F75-3448-4592-BDF1-2F22ECEC5E8F}" destId="{932B0033-027C-4F10-B9D2-ACB3DEAF3CFB}" srcOrd="1" destOrd="0" parTransId="{E513C3A3-A182-4CDC-A616-5C5F4F70CC7A}" sibTransId="{99AF4F34-6711-4391-9FA7-88C91A67A6A6}"/>
    <dgm:cxn modelId="{9B8CFB38-78E3-47A3-A6B4-B07A4D82A828}" srcId="{9B605F75-3448-4592-BDF1-2F22ECEC5E8F}" destId="{5BFAB253-3213-4997-8A5D-88DCFB09CFB4}" srcOrd="3" destOrd="0" parTransId="{C6CB8209-F0FC-4230-B84A-22C2B5A10750}" sibTransId="{D2580199-A3BB-442F-BC16-6CC160CA427E}"/>
    <dgm:cxn modelId="{89BBA1BD-EBD1-40C6-BCB8-22561C3D1A8B}" srcId="{63472C4D-FF13-45DB-A637-3E4B5D1B9BB0}" destId="{D7526547-6065-4559-83A4-5DC50F014CFF}" srcOrd="1" destOrd="0" parTransId="{EC6ADECB-2058-4E0F-B242-865720BE1E58}" sibTransId="{1E22341D-44E9-4F13-BD07-11C5ED26FFC8}"/>
    <dgm:cxn modelId="{63AE12FE-3E42-4213-902D-602F7227B23C}" srcId="{63472C4D-FF13-45DB-A637-3E4B5D1B9BB0}" destId="{9B605F75-3448-4592-BDF1-2F22ECEC5E8F}" srcOrd="0" destOrd="0" parTransId="{E7084C10-23A8-43B5-B8C2-6ED910B879A4}" sibTransId="{B616280C-F541-45F6-8868-147ADEFC894B}"/>
    <dgm:cxn modelId="{226F363B-6689-4B8A-A937-14F9F4F09A9F}" type="presOf" srcId="{63472C4D-FF13-45DB-A637-3E4B5D1B9BB0}" destId="{0AC683F0-6056-4258-8533-E570C90805E4}" srcOrd="0" destOrd="0" presId="urn:microsoft.com/office/officeart/2005/8/layout/list1"/>
    <dgm:cxn modelId="{56C7D68F-1D36-44EF-BADE-5F0EE7BC125D}" type="presOf" srcId="{D7526547-6065-4559-83A4-5DC50F014CFF}" destId="{20E6B7B0-239B-42EF-AC8F-F49D52C42856}" srcOrd="1" destOrd="0" presId="urn:microsoft.com/office/officeart/2005/8/layout/list1"/>
    <dgm:cxn modelId="{C0EBE7E0-81F4-4321-8E58-9EBCAF3B5FA1}" type="presParOf" srcId="{0AC683F0-6056-4258-8533-E570C90805E4}" destId="{BBEEB1A3-0C9A-4DB8-8DA8-D815D412965B}" srcOrd="0" destOrd="0" presId="urn:microsoft.com/office/officeart/2005/8/layout/list1"/>
    <dgm:cxn modelId="{21F7DBB1-3F1E-451E-B175-60E1481A5D3C}" type="presParOf" srcId="{BBEEB1A3-0C9A-4DB8-8DA8-D815D412965B}" destId="{07398D1C-A55B-412B-8DCB-558BDEA21C22}" srcOrd="0" destOrd="0" presId="urn:microsoft.com/office/officeart/2005/8/layout/list1"/>
    <dgm:cxn modelId="{C0DC5B8B-360B-4D72-9BB1-1BE7EED97CC6}" type="presParOf" srcId="{BBEEB1A3-0C9A-4DB8-8DA8-D815D412965B}" destId="{983E3FC0-D97E-40BF-99FF-A335F74191AF}" srcOrd="1" destOrd="0" presId="urn:microsoft.com/office/officeart/2005/8/layout/list1"/>
    <dgm:cxn modelId="{909F7EB2-41CB-48B6-BF0A-6A1FACD16CDB}" type="presParOf" srcId="{0AC683F0-6056-4258-8533-E570C90805E4}" destId="{61F96065-A646-4CCC-8C54-359483B41BBB}" srcOrd="1" destOrd="0" presId="urn:microsoft.com/office/officeart/2005/8/layout/list1"/>
    <dgm:cxn modelId="{782CB8B2-8C99-443A-8AF9-5FCAACC394F7}" type="presParOf" srcId="{0AC683F0-6056-4258-8533-E570C90805E4}" destId="{A3074C75-D5AB-40F0-BA98-0D0AB0AE7DE8}" srcOrd="2" destOrd="0" presId="urn:microsoft.com/office/officeart/2005/8/layout/list1"/>
    <dgm:cxn modelId="{3AB0E6EC-2BCD-4AC3-AB95-341EB7B133E3}" type="presParOf" srcId="{0AC683F0-6056-4258-8533-E570C90805E4}" destId="{F851A102-F6D8-4D2B-9589-AB928A90285C}" srcOrd="3" destOrd="0" presId="urn:microsoft.com/office/officeart/2005/8/layout/list1"/>
    <dgm:cxn modelId="{9278C032-307D-4E85-A098-329F02333254}" type="presParOf" srcId="{0AC683F0-6056-4258-8533-E570C90805E4}" destId="{90F7DF97-88C8-4C13-9EE7-9C540074ADE3}" srcOrd="4" destOrd="0" presId="urn:microsoft.com/office/officeart/2005/8/layout/list1"/>
    <dgm:cxn modelId="{3BBB9A2C-3F06-4DDD-BF49-3BE88A3AC97E}" type="presParOf" srcId="{90F7DF97-88C8-4C13-9EE7-9C540074ADE3}" destId="{8E1A6C62-1B08-48FB-81A0-E35B98384E9F}" srcOrd="0" destOrd="0" presId="urn:microsoft.com/office/officeart/2005/8/layout/list1"/>
    <dgm:cxn modelId="{525D7E42-DC9F-4E93-B2C3-C9F0554D6CB3}" type="presParOf" srcId="{90F7DF97-88C8-4C13-9EE7-9C540074ADE3}" destId="{20E6B7B0-239B-42EF-AC8F-F49D52C42856}" srcOrd="1" destOrd="0" presId="urn:microsoft.com/office/officeart/2005/8/layout/list1"/>
    <dgm:cxn modelId="{2F352B90-19D7-400C-BB53-79B609152A49}" type="presParOf" srcId="{0AC683F0-6056-4258-8533-E570C90805E4}" destId="{EE018123-534F-4E66-BBE2-AB5705B2CCCE}" srcOrd="5" destOrd="0" presId="urn:microsoft.com/office/officeart/2005/8/layout/list1"/>
    <dgm:cxn modelId="{2A332DB8-FF69-4D64-8F42-7C7DA375E7EB}" type="presParOf" srcId="{0AC683F0-6056-4258-8533-E570C90805E4}" destId="{4905427F-A26D-4E60-87CF-2F64BFB4E6E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14E79-1C5A-4DF8-8C13-16E82465AEE9}">
      <dsp:nvSpPr>
        <dsp:cNvPr id="0" name=""/>
        <dsp:cNvSpPr/>
      </dsp:nvSpPr>
      <dsp:spPr>
        <a:xfrm>
          <a:off x="0" y="655"/>
          <a:ext cx="4272136" cy="111997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kern="1200" smtClean="0"/>
            <a:t>Liderança pelos custos</a:t>
          </a:r>
          <a:r>
            <a:rPr lang="pt-PT" sz="6000" kern="1200" dirty="0" smtClean="0"/>
            <a:t>	</a:t>
          </a:r>
          <a:endParaRPr lang="pt-PT" sz="6000" kern="1200" dirty="0"/>
        </a:p>
      </dsp:txBody>
      <dsp:txXfrm>
        <a:off x="54673" y="55328"/>
        <a:ext cx="4162790" cy="1010631"/>
      </dsp:txXfrm>
    </dsp:sp>
    <dsp:sp modelId="{8204E883-738B-4F66-A571-37A2C3D631AE}">
      <dsp:nvSpPr>
        <dsp:cNvPr id="0" name=""/>
        <dsp:cNvSpPr/>
      </dsp:nvSpPr>
      <dsp:spPr>
        <a:xfrm>
          <a:off x="0" y="1127390"/>
          <a:ext cx="4272136" cy="111997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kern="1200" dirty="0" smtClean="0"/>
            <a:t>Diferenciação</a:t>
          </a:r>
          <a:endParaRPr lang="pt-PT" sz="3200" kern="1200" dirty="0"/>
        </a:p>
      </dsp:txBody>
      <dsp:txXfrm>
        <a:off x="54673" y="1182063"/>
        <a:ext cx="4162790" cy="1010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74C75-D5AB-40F0-BA98-0D0AB0AE7DE8}">
      <dsp:nvSpPr>
        <dsp:cNvPr id="0" name=""/>
        <dsp:cNvSpPr/>
      </dsp:nvSpPr>
      <dsp:spPr>
        <a:xfrm>
          <a:off x="0" y="447395"/>
          <a:ext cx="6144344" cy="155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869" tIns="354076" rIns="4768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Capacidades com valor;</a:t>
          </a:r>
          <a:endParaRPr lang="pt-P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Capacidades raras;</a:t>
          </a:r>
          <a:endParaRPr lang="pt-P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Capacidades difíceis de imitar;</a:t>
          </a:r>
          <a:endParaRPr lang="pt-P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Capacidades não substituíveis.</a:t>
          </a:r>
          <a:endParaRPr lang="pt-PT" sz="1700" kern="1200" dirty="0"/>
        </a:p>
      </dsp:txBody>
      <dsp:txXfrm>
        <a:off x="0" y="447395"/>
        <a:ext cx="6144344" cy="1552950"/>
      </dsp:txXfrm>
    </dsp:sp>
    <dsp:sp modelId="{983E3FC0-D97E-40BF-99FF-A335F74191AF}">
      <dsp:nvSpPr>
        <dsp:cNvPr id="0" name=""/>
        <dsp:cNvSpPr/>
      </dsp:nvSpPr>
      <dsp:spPr>
        <a:xfrm>
          <a:off x="307217" y="196475"/>
          <a:ext cx="430104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69" tIns="0" rIns="16256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Critérios para atingir a VC </a:t>
          </a:r>
          <a:endParaRPr lang="pt-PT" sz="1700" kern="1200" dirty="0"/>
        </a:p>
      </dsp:txBody>
      <dsp:txXfrm>
        <a:off x="331715" y="220973"/>
        <a:ext cx="4252044" cy="452844"/>
      </dsp:txXfrm>
    </dsp:sp>
    <dsp:sp modelId="{4905427F-A26D-4E60-87CF-2F64BFB4E6E0}">
      <dsp:nvSpPr>
        <dsp:cNvPr id="0" name=""/>
        <dsp:cNvSpPr/>
      </dsp:nvSpPr>
      <dsp:spPr>
        <a:xfrm>
          <a:off x="0" y="2343065"/>
          <a:ext cx="6144344" cy="1204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869" tIns="354076" rIns="4768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Permite que a organização entenda as atividades que criam ou não valor. A organização só recebe retornos positivos quando o valor criado é maior que os custos para criar esse valor.</a:t>
          </a:r>
          <a:endParaRPr lang="pt-PT" sz="1700" kern="1200" dirty="0"/>
        </a:p>
      </dsp:txBody>
      <dsp:txXfrm>
        <a:off x="0" y="2343065"/>
        <a:ext cx="6144344" cy="1204875"/>
      </dsp:txXfrm>
    </dsp:sp>
    <dsp:sp modelId="{20E6B7B0-239B-42EF-AC8F-F49D52C42856}">
      <dsp:nvSpPr>
        <dsp:cNvPr id="0" name=""/>
        <dsp:cNvSpPr/>
      </dsp:nvSpPr>
      <dsp:spPr>
        <a:xfrm>
          <a:off x="307217" y="2092145"/>
          <a:ext cx="4301040" cy="501840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69" tIns="0" rIns="16256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Cadeia de Valor</a:t>
          </a:r>
          <a:endParaRPr lang="pt-PT" sz="1700" kern="1200" dirty="0"/>
        </a:p>
      </dsp:txBody>
      <dsp:txXfrm>
        <a:off x="331715" y="2116643"/>
        <a:ext cx="425204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20B7C-68C2-4DBB-9643-B16C7D184F25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4E7F0-7DE4-4EAF-939D-6608858F5594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805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4E7F0-7DE4-4EAF-939D-6608858F5594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56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4E7F0-7DE4-4EAF-939D-6608858F5594}" type="slidenum">
              <a:rPr lang="pt-PT" smtClean="0"/>
              <a:pPr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762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Texto do título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Nível um</a:t>
            </a:r>
          </a:p>
          <a:p>
            <a:pPr lvl="1">
              <a:defRPr sz="1800"/>
            </a:pPr>
            <a:r>
              <a:rPr sz="2800"/>
              <a:t>Nível dois</a:t>
            </a:r>
          </a:p>
          <a:p>
            <a:pPr lvl="2">
              <a:defRPr sz="1800"/>
            </a:pPr>
            <a:r>
              <a:rPr sz="2800"/>
              <a:t>Nível três</a:t>
            </a:r>
          </a:p>
          <a:p>
            <a:pPr lvl="3">
              <a:defRPr sz="1800"/>
            </a:pPr>
            <a:r>
              <a:rPr sz="2800"/>
              <a:t>Nível quatro</a:t>
            </a:r>
          </a:p>
          <a:p>
            <a:pPr lvl="4">
              <a:defRPr sz="1800"/>
            </a:pPr>
            <a:r>
              <a:rPr sz="2800"/>
              <a:t>Nível cinco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4176AE-69B3-42D7-A3D3-1C05E8E83130}" type="datetimeFigureOut">
              <a:rPr lang="pt-PT" smtClean="0"/>
              <a:pPr/>
              <a:t>13/05/15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D60543-BBA3-4ED2-95B2-3BE9F6D97CA7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953480" y="3200400"/>
            <a:ext cx="7237040" cy="2892896"/>
          </a:xfrm>
        </p:spPr>
        <p:txBody>
          <a:bodyPr>
            <a:normAutofit fontScale="92500" lnSpcReduction="10000"/>
          </a:bodyPr>
          <a:lstStyle/>
          <a:p>
            <a:r>
              <a:rPr lang="pt-PT" sz="2400" dirty="0" smtClean="0"/>
              <a:t>Casos em Gestão Estratégica</a:t>
            </a:r>
          </a:p>
          <a:p>
            <a:r>
              <a:rPr lang="pt-PT" sz="2400" dirty="0" smtClean="0"/>
              <a:t>Mestrado em Ciências Empresariais </a:t>
            </a:r>
          </a:p>
          <a:p>
            <a:r>
              <a:rPr lang="pt-PT" sz="2400" dirty="0" smtClean="0"/>
              <a:t>2014/2015</a:t>
            </a:r>
          </a:p>
          <a:p>
            <a:r>
              <a:rPr lang="pt-PT" sz="2400" dirty="0" smtClean="0"/>
              <a:t>António Melo 44581</a:t>
            </a:r>
            <a:br>
              <a:rPr lang="pt-PT" sz="2400" dirty="0" smtClean="0"/>
            </a:br>
            <a:r>
              <a:rPr lang="pt-PT" sz="2400" dirty="0" smtClean="0"/>
              <a:t>Carolina Gouveia 44363</a:t>
            </a:r>
            <a:br>
              <a:rPr lang="pt-PT" sz="2400" dirty="0" smtClean="0"/>
            </a:br>
            <a:r>
              <a:rPr lang="pt-PT" sz="2400" dirty="0" smtClean="0"/>
              <a:t>Mara Faustino 44299</a:t>
            </a:r>
            <a:br>
              <a:rPr lang="pt-PT" sz="2400" dirty="0" smtClean="0"/>
            </a:br>
            <a:r>
              <a:rPr lang="pt-PT" sz="2400" dirty="0" smtClean="0"/>
              <a:t>Mariana Graça 44672</a:t>
            </a:r>
            <a:br>
              <a:rPr lang="pt-PT" sz="2400" dirty="0" smtClean="0"/>
            </a:br>
            <a:r>
              <a:rPr lang="pt-PT" sz="2400" dirty="0" smtClean="0"/>
              <a:t>Milene Bandarra 45706</a:t>
            </a:r>
            <a:endParaRPr lang="pt-PT" sz="2400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Sistemas de Controlo Estratégico</a:t>
            </a:r>
            <a:br>
              <a:rPr lang="pt-PT" dirty="0" smtClean="0"/>
            </a:br>
            <a:r>
              <a:rPr lang="pt-PT" dirty="0" smtClean="0"/>
              <a:t>Vantagem Competitiva</a:t>
            </a:r>
            <a:endParaRPr lang="pt-PT" dirty="0"/>
          </a:p>
        </p:txBody>
      </p:sp>
      <p:pic>
        <p:nvPicPr>
          <p:cNvPr id="5" name="Picture 6" descr="http://pascal.iseg.ulisboa.pt/~socius/Logo%20ISEG%20Portugues%20Es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943815" cy="778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Balance </a:t>
            </a:r>
            <a:r>
              <a:rPr lang="pt-PT" b="1" dirty="0" err="1"/>
              <a:t>Scorecard</a:t>
            </a:r>
            <a:r>
              <a:rPr lang="pt-PT" b="1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PT" dirty="0" smtClean="0"/>
              <a:t>O </a:t>
            </a:r>
            <a:r>
              <a:rPr lang="pt-PT" i="1" dirty="0" smtClean="0"/>
              <a:t>Balance </a:t>
            </a:r>
            <a:r>
              <a:rPr lang="pt-PT" i="1" dirty="0" err="1" smtClean="0"/>
              <a:t>Scorecard</a:t>
            </a:r>
            <a:r>
              <a:rPr lang="pt-PT" i="1" dirty="0" smtClean="0"/>
              <a:t> </a:t>
            </a:r>
            <a:r>
              <a:rPr lang="pt-PT" dirty="0" smtClean="0"/>
              <a:t>surgiu de um estudo realizado por  </a:t>
            </a:r>
            <a:r>
              <a:rPr lang="pt-PT" dirty="0"/>
              <a:t>Robert </a:t>
            </a:r>
            <a:r>
              <a:rPr lang="pt-PT" dirty="0" err="1"/>
              <a:t>Kaplan</a:t>
            </a:r>
            <a:r>
              <a:rPr lang="pt-PT" dirty="0"/>
              <a:t> e David </a:t>
            </a:r>
            <a:r>
              <a:rPr lang="pt-PT" dirty="0" smtClean="0"/>
              <a:t>Norton que </a:t>
            </a:r>
            <a:r>
              <a:rPr lang="pt-PT" dirty="0"/>
              <a:t>em </a:t>
            </a:r>
            <a:r>
              <a:rPr lang="pt-PT" dirty="0" smtClean="0"/>
              <a:t>1992 foi publicado </a:t>
            </a:r>
            <a:r>
              <a:rPr lang="pt-PT" dirty="0"/>
              <a:t>na revista </a:t>
            </a:r>
            <a:r>
              <a:rPr lang="pt-PT" i="1" dirty="0"/>
              <a:t>Harvard Business</a:t>
            </a:r>
            <a:r>
              <a:rPr lang="pt-PT" dirty="0"/>
              <a:t>, sob o título: </a:t>
            </a:r>
            <a:r>
              <a:rPr lang="pt-PT" i="1" dirty="0" err="1"/>
              <a:t>Measuring</a:t>
            </a:r>
            <a:r>
              <a:rPr lang="pt-PT" i="1" dirty="0"/>
              <a:t> </a:t>
            </a:r>
            <a:r>
              <a:rPr lang="pt-PT" i="1" dirty="0" err="1"/>
              <a:t>Perfomance</a:t>
            </a:r>
            <a:r>
              <a:rPr lang="pt-PT" i="1" dirty="0"/>
              <a:t> in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Organizacion</a:t>
            </a:r>
            <a:r>
              <a:rPr lang="pt-PT" i="1" dirty="0"/>
              <a:t> </a:t>
            </a:r>
            <a:r>
              <a:rPr lang="pt-PT" i="1" dirty="0" err="1"/>
              <a:t>of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smtClean="0"/>
              <a:t>Future</a:t>
            </a:r>
            <a:r>
              <a:rPr lang="pt-PT" dirty="0" smtClean="0"/>
              <a:t>. </a:t>
            </a:r>
            <a:r>
              <a:rPr lang="pt-PT" dirty="0" smtClean="0"/>
              <a:t>Este estudo visa </a:t>
            </a:r>
            <a:r>
              <a:rPr lang="pt-PT" dirty="0"/>
              <a:t>conciliar e complementar a informação financeira com informação não-financeira. </a:t>
            </a:r>
            <a:r>
              <a:rPr lang="pt-PT" dirty="0" smtClean="0"/>
              <a:t>Definindo assim 4 perspectivas que estão ligadas entre si: Financeira</a:t>
            </a:r>
            <a:r>
              <a:rPr lang="pt-PT" dirty="0"/>
              <a:t>, </a:t>
            </a:r>
            <a:r>
              <a:rPr lang="pt-PT" dirty="0" smtClean="0"/>
              <a:t>Clientes, </a:t>
            </a:r>
            <a:r>
              <a:rPr lang="pt-PT" dirty="0"/>
              <a:t>Processos </a:t>
            </a:r>
            <a:r>
              <a:rPr lang="pt-PT" dirty="0" smtClean="0"/>
              <a:t>Internos e  </a:t>
            </a:r>
            <a:r>
              <a:rPr lang="pt-PT" dirty="0" smtClean="0"/>
              <a:t>Aprendizagem </a:t>
            </a:r>
            <a:r>
              <a:rPr lang="pt-PT" dirty="0" smtClean="0"/>
              <a:t>e Crescimento.</a:t>
            </a:r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47436" y="621807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S. Kaplan e David P. Norton From the July–August 2007 Issue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44487756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BSC.png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60" r="-22960"/>
          <a:stretch>
            <a:fillRect/>
          </a:stretch>
        </p:blipFill>
        <p:spPr>
          <a:xfrm>
            <a:off x="-302395" y="260648"/>
            <a:ext cx="974879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26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dirty="0"/>
              <a:t>Balance </a:t>
            </a:r>
            <a:r>
              <a:rPr lang="pt-PT" b="1" i="1" dirty="0" err="1"/>
              <a:t>Scorecard</a:t>
            </a:r>
            <a:r>
              <a:rPr lang="pt-PT" b="1" i="1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PT" dirty="0"/>
              <a:t>Foca na relação entre decisões e resultados e é suposto conduzir ao desenvolvimento, implementação e à comunicação estratégica.</a:t>
            </a:r>
          </a:p>
          <a:p>
            <a:pPr algn="just"/>
            <a:r>
              <a:rPr lang="pt-PT" dirty="0"/>
              <a:t>Pretende descrever passos necessários para chegar ao sucesso financeiro. </a:t>
            </a:r>
            <a:endParaRPr lang="pt-PT" dirty="0" smtClean="0"/>
          </a:p>
          <a:p>
            <a:pPr algn="just"/>
            <a:r>
              <a:rPr lang="pt-PT" dirty="0"/>
              <a:t>Não é um método de avaliação mas de planeamento estratégico e mecanismo de comunicação: </a:t>
            </a:r>
            <a:r>
              <a:rPr lang="pt-PT" b="1" dirty="0" smtClean="0"/>
              <a:t>Providência </a:t>
            </a:r>
            <a:r>
              <a:rPr lang="pt-PT" b="1" dirty="0"/>
              <a:t>direção aos gestores. </a:t>
            </a: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271411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Objectivos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O principal </a:t>
            </a:r>
            <a:r>
              <a:rPr lang="en-US" dirty="0" err="1"/>
              <a:t>objetivo</a:t>
            </a:r>
            <a:r>
              <a:rPr lang="en-US" dirty="0"/>
              <a:t> do BSC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alinhamento</a:t>
            </a:r>
            <a:r>
              <a:rPr lang="en-US" dirty="0"/>
              <a:t> do </a:t>
            </a:r>
            <a:r>
              <a:rPr lang="en-US" dirty="0" err="1" smtClean="0"/>
              <a:t>planeamento</a:t>
            </a:r>
            <a:r>
              <a:rPr lang="en-US" dirty="0" smtClean="0"/>
              <a:t> </a:t>
            </a:r>
            <a:r>
              <a:rPr lang="en-US" dirty="0" err="1"/>
              <a:t>estratégico</a:t>
            </a:r>
            <a:r>
              <a:rPr lang="en-US" dirty="0"/>
              <a:t> com as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operacionais</a:t>
            </a:r>
            <a:r>
              <a:rPr lang="en-US" dirty="0"/>
              <a:t> da </a:t>
            </a:r>
            <a:r>
              <a:rPr lang="en-US" dirty="0" err="1" smtClean="0"/>
              <a:t>empresa</a:t>
            </a:r>
            <a:r>
              <a:rPr lang="en-US" dirty="0"/>
              <a:t> </a:t>
            </a:r>
            <a:r>
              <a:rPr lang="pt-PT" dirty="0"/>
              <a:t>através </a:t>
            </a:r>
            <a:r>
              <a:rPr lang="pt-PT" dirty="0" smtClean="0"/>
              <a:t>das seguintes </a:t>
            </a:r>
            <a:r>
              <a:rPr lang="pt-PT" dirty="0" err="1" smtClean="0"/>
              <a:t>acções</a:t>
            </a:r>
            <a:r>
              <a:rPr lang="pt-PT" dirty="0" smtClean="0"/>
              <a:t>:</a:t>
            </a:r>
            <a:endParaRPr lang="en-US" dirty="0" smtClean="0"/>
          </a:p>
          <a:p>
            <a:pPr marL="0" indent="0" algn="just">
              <a:buNone/>
            </a:pPr>
            <a:endParaRPr lang="pt-PT" dirty="0" smtClean="0"/>
          </a:p>
          <a:p>
            <a:pPr algn="just"/>
            <a:r>
              <a:rPr lang="pt-PT" dirty="0"/>
              <a:t>Esclarecer </a:t>
            </a:r>
            <a:r>
              <a:rPr lang="pt-PT" dirty="0" smtClean="0"/>
              <a:t>e traduzir a visão </a:t>
            </a:r>
            <a:r>
              <a:rPr lang="pt-PT" dirty="0"/>
              <a:t>e a </a:t>
            </a:r>
            <a:r>
              <a:rPr lang="pt-PT" dirty="0" smtClean="0"/>
              <a:t>estratégia;</a:t>
            </a:r>
          </a:p>
          <a:p>
            <a:pPr algn="just"/>
            <a:r>
              <a:rPr lang="pt-PT" dirty="0"/>
              <a:t>Comunicar e associar objetivos e medidas </a:t>
            </a:r>
            <a:r>
              <a:rPr lang="pt-PT" dirty="0" smtClean="0"/>
              <a:t>estratégicas; </a:t>
            </a:r>
          </a:p>
          <a:p>
            <a:pPr algn="just"/>
            <a:r>
              <a:rPr lang="pt-PT" dirty="0" smtClean="0"/>
              <a:t>Planear, estabelecer metas e alinhar iniciativas estratégicas;</a:t>
            </a:r>
          </a:p>
          <a:p>
            <a:pPr algn="just"/>
            <a:r>
              <a:rPr lang="pt-PT" dirty="0" smtClean="0"/>
              <a:t>Melhorar o </a:t>
            </a:r>
            <a:r>
              <a:rPr lang="pt-PT" i="1" dirty="0" smtClean="0"/>
              <a:t>feedback</a:t>
            </a:r>
            <a:r>
              <a:rPr lang="pt-PT" dirty="0" smtClean="0"/>
              <a:t> e aprendizagem estratégica.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732024976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Esclarecer e traduzir a visão e a </a:t>
            </a:r>
            <a:r>
              <a:rPr lang="pt-PT" dirty="0" smtClean="0"/>
              <a:t>estratégia- </a:t>
            </a:r>
            <a:r>
              <a:rPr lang="pt-PT" dirty="0"/>
              <a:t>consenso entre visão e estratégia em torno da organização, claramente expresso em objetivos e metas. </a:t>
            </a:r>
            <a:endParaRPr lang="pt-PT" dirty="0" smtClean="0"/>
          </a:p>
          <a:p>
            <a:r>
              <a:rPr lang="pt-PT" dirty="0"/>
              <a:t>Comunicar e associar objetivos e medidas </a:t>
            </a:r>
            <a:r>
              <a:rPr lang="pt-PT" dirty="0" smtClean="0"/>
              <a:t>estratégicas- permite </a:t>
            </a:r>
            <a:r>
              <a:rPr lang="pt-PT" dirty="0"/>
              <a:t>que os gestores comuniquem/partilhem a estratégia por toda a organização, vinculando-a aos objetivos de cada departamento e individuo. </a:t>
            </a:r>
            <a:r>
              <a:rPr lang="pt-PT" dirty="0" smtClean="0"/>
              <a:t>  </a:t>
            </a:r>
          </a:p>
          <a:p>
            <a:r>
              <a:rPr lang="pt-PT" dirty="0"/>
              <a:t>Planear, estabelecer metas e alinhar iniciativas </a:t>
            </a:r>
            <a:r>
              <a:rPr lang="pt-PT" dirty="0" smtClean="0"/>
              <a:t>estratégicas</a:t>
            </a:r>
            <a:r>
              <a:rPr lang="pt-PT" dirty="0" smtClean="0"/>
              <a:t>- </a:t>
            </a:r>
            <a:r>
              <a:rPr lang="pt-PT" dirty="0"/>
              <a:t>permite às empresas integrar seus planos de negócios e financeiros. Definir objetivos estratégicos e alocar recursos, definir prioridades com base no BSC é possível coordenar apenas as iniciativas que se movem em direção aos objetivos estratégicos de longo prazo</a:t>
            </a:r>
            <a:r>
              <a:rPr lang="pt-PT" dirty="0" smtClean="0"/>
              <a:t>.</a:t>
            </a:r>
          </a:p>
          <a:p>
            <a:r>
              <a:rPr lang="pt-PT" dirty="0"/>
              <a:t>Melhorar o </a:t>
            </a:r>
            <a:r>
              <a:rPr lang="pt-PT" i="1" dirty="0"/>
              <a:t>feedback</a:t>
            </a:r>
            <a:r>
              <a:rPr lang="pt-PT" dirty="0"/>
              <a:t>  e </a:t>
            </a:r>
            <a:r>
              <a:rPr lang="pt-PT" dirty="0" smtClean="0"/>
              <a:t>a aprendizagem estratégica oferece </a:t>
            </a:r>
            <a:r>
              <a:rPr lang="pt-PT" dirty="0"/>
              <a:t>à empresa a capacidade de aprendizagem estratégica 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661021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80920" cy="612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5146063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Vantagem Competitiva 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t-PT" dirty="0" smtClean="0"/>
              <a:t>Conjunto de caraterísticas que permite a uma organização ser diferente das outras organizações por entregar mais valor ao cliente, diferenciando-se da concorrência e obtendo vantagem no mercado. </a:t>
            </a:r>
            <a:r>
              <a:rPr lang="pt-PT" sz="1800" dirty="0" smtClean="0"/>
              <a:t>(</a:t>
            </a:r>
            <a:r>
              <a:rPr lang="pt-PT" sz="1800" dirty="0" err="1" smtClean="0"/>
              <a:t>Porter</a:t>
            </a:r>
            <a:r>
              <a:rPr lang="pt-PT" sz="1800" dirty="0" smtClean="0"/>
              <a:t>, 1985)</a:t>
            </a:r>
          </a:p>
          <a:p>
            <a:pPr algn="ctr"/>
            <a:endParaRPr lang="pt-PT" sz="1400" dirty="0" smtClean="0"/>
          </a:p>
          <a:p>
            <a:pPr algn="just"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2435932" y="3645024"/>
          <a:ext cx="427213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ângulo 4"/>
          <p:cNvSpPr/>
          <p:nvPr/>
        </p:nvSpPr>
        <p:spPr>
          <a:xfrm>
            <a:off x="6588224" y="6237312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Ireland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Al., 2009)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Vantagem Competitiva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t-PT" dirty="0" smtClean="0"/>
              <a:t>Identificar e construir as competências essenciais de uma organização:</a:t>
            </a:r>
          </a:p>
          <a:p>
            <a:pPr>
              <a:buNone/>
            </a:pPr>
            <a:r>
              <a:rPr lang="pt-PT" dirty="0" smtClean="0"/>
              <a:t> </a:t>
            </a:r>
          </a:p>
          <a:p>
            <a:endParaRPr lang="pt-PT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1499828" y="2636912"/>
          <a:ext cx="614434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ângulo 3"/>
          <p:cNvSpPr/>
          <p:nvPr/>
        </p:nvSpPr>
        <p:spPr>
          <a:xfrm>
            <a:off x="6804248" y="6381328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Ireland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Al., 2009)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Vantagem Competitiva </a:t>
            </a:r>
            <a:endParaRPr lang="pt-PT" dirty="0"/>
          </a:p>
        </p:txBody>
      </p:sp>
      <p:pic>
        <p:nvPicPr>
          <p:cNvPr id="4" name="Imagem 3" descr="https://www.portal-gestao.com/images/artigos_k2/esquema_cadeia_de_valor_por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1700808"/>
            <a:ext cx="54006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91580" y="4437112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t-PT" sz="2000" dirty="0" smtClean="0"/>
              <a:t> Para ser uma fonte de VC, um recurso deve permitir à organização realizar uma actividade de maneira a providenciar um maior valor que a concorrência ou a realizar uma actividade de criação de valor que os concorrentes não conseguem atingir;</a:t>
            </a:r>
          </a:p>
          <a:p>
            <a:pPr algn="ctr">
              <a:buFont typeface="Arial" pitchFamily="34" charset="0"/>
              <a:buChar char="•"/>
            </a:pPr>
            <a:r>
              <a:rPr lang="pt-PT" sz="2000" dirty="0" smtClean="0"/>
              <a:t> Criar esse valor através da cadeia de valor requere construir parcerias com fornecedores e desenvolver fortes relações com clientes. </a:t>
            </a:r>
          </a:p>
          <a:p>
            <a:endParaRPr lang="pt-PT" dirty="0"/>
          </a:p>
        </p:txBody>
      </p:sp>
      <p:sp>
        <p:nvSpPr>
          <p:cNvPr id="6" name="Rectângulo arredondado 5"/>
          <p:cNvSpPr/>
          <p:nvPr/>
        </p:nvSpPr>
        <p:spPr>
          <a:xfrm>
            <a:off x="6949770" y="3390288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i="1" dirty="0" smtClean="0"/>
              <a:t>Social capital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3772" y="6519446"/>
            <a:ext cx="8676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(</a:t>
            </a:r>
            <a:r>
              <a:rPr lang="pt-PT" sz="1600" dirty="0" err="1" smtClean="0"/>
              <a:t>Ireland</a:t>
            </a:r>
            <a:r>
              <a:rPr lang="pt-PT" sz="1600" dirty="0" smtClean="0"/>
              <a:t> </a:t>
            </a:r>
            <a:r>
              <a:rPr lang="pt-PT" sz="1600" dirty="0" err="1" smtClean="0"/>
              <a:t>et</a:t>
            </a:r>
            <a:r>
              <a:rPr lang="pt-PT" sz="1600" dirty="0" smtClean="0"/>
              <a:t> Al., 2009) 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</a:t>
            </a:r>
            <a:r>
              <a:rPr lang="pt-PT" b="1" dirty="0" smtClean="0"/>
              <a:t> Gestão de Conhecimento 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008112"/>
            <a:ext cx="8229600" cy="5589240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pPr marL="0" indent="0" algn="just">
              <a:buNone/>
            </a:pPr>
            <a:endParaRPr lang="pt-PT" sz="2200" dirty="0" smtClean="0"/>
          </a:p>
          <a:p>
            <a:pPr marL="0" indent="0" algn="just">
              <a:buNone/>
            </a:pPr>
            <a:r>
              <a:rPr lang="pt-PT" sz="2400" b="1" dirty="0" smtClean="0"/>
              <a:t>Três processos: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200" dirty="0" smtClean="0"/>
              <a:t>Processo de </a:t>
            </a:r>
            <a:r>
              <a:rPr lang="pt-PT" sz="2200" b="1" dirty="0" smtClean="0"/>
              <a:t>criação de conhecimento </a:t>
            </a:r>
            <a:r>
              <a:rPr lang="pt-PT" sz="2200" dirty="0" smtClean="0"/>
              <a:t>(aquisição de conhecimento através de fontes externas e/ou internas);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200" dirty="0" smtClean="0"/>
              <a:t>Processo de </a:t>
            </a:r>
            <a:r>
              <a:rPr lang="pt-PT" sz="2200" b="1" dirty="0" smtClean="0"/>
              <a:t>partilha/transferência de conhecimento </a:t>
            </a:r>
            <a:r>
              <a:rPr lang="pt-PT" sz="2200" dirty="0" smtClean="0"/>
              <a:t>(processo no qual o conhecimento é transferido de pessoa-a-pessoa, de pessoa-grupo ou de grupo-grupo;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200" dirty="0" smtClean="0"/>
              <a:t>Processo de </a:t>
            </a:r>
            <a:r>
              <a:rPr lang="pt-PT" sz="2200" b="1" dirty="0" smtClean="0"/>
              <a:t>utilização/aplicação conhecimento </a:t>
            </a:r>
            <a:r>
              <a:rPr lang="pt-PT" sz="2200" dirty="0" smtClean="0"/>
              <a:t>(processo de utilização prática e orientada para o uso do conhecimento).</a:t>
            </a:r>
          </a:p>
        </p:txBody>
      </p:sp>
      <p:sp>
        <p:nvSpPr>
          <p:cNvPr id="4" name="Oval 3"/>
          <p:cNvSpPr/>
          <p:nvPr/>
        </p:nvSpPr>
        <p:spPr>
          <a:xfrm>
            <a:off x="683568" y="1484784"/>
            <a:ext cx="2952328" cy="1689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Gestão de Conhecimento</a:t>
            </a:r>
            <a:endParaRPr lang="pt-PT" sz="2400" b="1" dirty="0"/>
          </a:p>
        </p:txBody>
      </p:sp>
      <p:sp>
        <p:nvSpPr>
          <p:cNvPr id="5" name="Seta para a direita 4"/>
          <p:cNvSpPr/>
          <p:nvPr/>
        </p:nvSpPr>
        <p:spPr>
          <a:xfrm>
            <a:off x="4067944" y="2237697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5364088" y="1556792"/>
            <a:ext cx="2448272" cy="1684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Fonte de </a:t>
            </a:r>
            <a:r>
              <a:rPr lang="pt-PT" b="1" dirty="0" smtClean="0"/>
              <a:t>Vantagem Competitiva </a:t>
            </a:r>
            <a:r>
              <a:rPr lang="pt-PT" dirty="0" smtClean="0"/>
              <a:t>numa organização</a:t>
            </a:r>
            <a:endParaRPr lang="pt-PT" dirty="0"/>
          </a:p>
        </p:txBody>
      </p:sp>
      <p:sp>
        <p:nvSpPr>
          <p:cNvPr id="8" name="Arredondar Rectângulo de Canto Diagonal 7"/>
          <p:cNvSpPr/>
          <p:nvPr/>
        </p:nvSpPr>
        <p:spPr>
          <a:xfrm>
            <a:off x="3296562" y="3186600"/>
            <a:ext cx="5400600" cy="76233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«The only certainty is uncertainty, the one sure source of lasting competitive advantage is knowledge» (Nonaka, 1991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6647928" y="6309320"/>
            <a:ext cx="212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(Zheng, W. et Al. </a:t>
            </a:r>
            <a:r>
              <a:rPr lang="nb-NO" dirty="0" smtClean="0"/>
              <a:t>2010)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315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Resource-based view</a:t>
            </a:r>
            <a:endParaRPr lang="en-US" b="1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3980" y="1455313"/>
            <a:ext cx="8335851" cy="525458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 A </a:t>
            </a:r>
            <a:r>
              <a:rPr lang="pt-PT" dirty="0"/>
              <a:t>p</a:t>
            </a:r>
            <a:r>
              <a:rPr lang="pt-PT" dirty="0" smtClean="0"/>
              <a:t>erspetiva da estratégia através da qual a vantagem competitiva é alcançada pelos recursos e competências controlados pela organização.</a:t>
            </a:r>
          </a:p>
          <a:p>
            <a:pPr marL="0" indent="0" algn="ctr">
              <a:buNone/>
            </a:pPr>
            <a:endParaRPr lang="pt-PT" dirty="0" smtClean="0">
              <a:sym typeface="Wingdings" panose="05000000000000000000" pitchFamily="2" charset="2"/>
            </a:endParaRPr>
          </a:p>
          <a:p>
            <a:pPr marL="0" indent="0" algn="ctr">
              <a:buFont typeface="Wingdings" pitchFamily="2" charset="2"/>
              <a:buChar char="v"/>
            </a:pPr>
            <a:r>
              <a:rPr lang="pt-PT" dirty="0" smtClean="0">
                <a:sym typeface="Wingdings" panose="05000000000000000000" pitchFamily="2" charset="2"/>
              </a:rPr>
              <a:t> Os recursos estratégicos que as empresas controlam são heterogéneos;</a:t>
            </a:r>
          </a:p>
          <a:p>
            <a:pPr marL="0" indent="0" algn="ctr">
              <a:buFont typeface="Wingdings" pitchFamily="2" charset="2"/>
              <a:buChar char="v"/>
            </a:pPr>
            <a:r>
              <a:rPr lang="pt-PT" dirty="0" smtClean="0">
                <a:sym typeface="Wingdings" panose="05000000000000000000" pitchFamily="2" charset="2"/>
              </a:rPr>
              <a:t> As diferenças de recursos entre organizações persistem ao longo do tempo.</a:t>
            </a:r>
          </a:p>
          <a:p>
            <a:pPr marL="0" indent="0" algn="ctr">
              <a:buNone/>
            </a:pPr>
            <a:r>
              <a:rPr lang="pt-PT" dirty="0" smtClean="0">
                <a:sym typeface="Wingdings" panose="05000000000000000000" pitchFamily="2" charset="2"/>
              </a:rPr>
              <a:t>  </a:t>
            </a:r>
            <a:endParaRPr lang="pt-PT" dirty="0" smtClean="0"/>
          </a:p>
          <a:p>
            <a:pPr algn="ctr"/>
            <a:r>
              <a:rPr lang="pt-PT" dirty="0" smtClean="0"/>
              <a:t>Classificação de recursos: capital físico, humano, organizacional. Têm de ser raros e difíceis de imitar aos olhos da concorrência. </a:t>
            </a:r>
          </a:p>
          <a:p>
            <a:pPr algn="just"/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910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A Gestão de Conhecimento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</a:pPr>
            <a:r>
              <a:rPr lang="pt-PT" sz="2200" dirty="0" smtClean="0">
                <a:solidFill>
                  <a:prstClr val="black"/>
                </a:solidFill>
              </a:rPr>
              <a:t>  «É um </a:t>
            </a:r>
            <a:r>
              <a:rPr lang="pt-PT" sz="2200" dirty="0">
                <a:solidFill>
                  <a:prstClr val="black"/>
                </a:solidFill>
              </a:rPr>
              <a:t>processo sistemático e integrativo de coordenar toda a organização de forma a alcançar metas organizacionais dentro de um determinado </a:t>
            </a:r>
            <a:r>
              <a:rPr lang="pt-PT" sz="2200" dirty="0" smtClean="0">
                <a:solidFill>
                  <a:prstClr val="black"/>
                </a:solidFill>
              </a:rPr>
              <a:t>contexto» </a:t>
            </a:r>
            <a:r>
              <a:rPr lang="pt-PT" sz="1800" dirty="0" smtClean="0">
                <a:solidFill>
                  <a:prstClr val="black"/>
                </a:solidFill>
              </a:rPr>
              <a:t>(</a:t>
            </a:r>
            <a:r>
              <a:rPr lang="pt-PT" sz="1800" dirty="0" err="1" smtClean="0">
                <a:solidFill>
                  <a:prstClr val="black"/>
                </a:solidFill>
              </a:rPr>
              <a:t>Rastogi</a:t>
            </a:r>
            <a:r>
              <a:rPr lang="pt-PT" sz="1800" dirty="0" smtClean="0">
                <a:solidFill>
                  <a:prstClr val="black"/>
                </a:solidFill>
              </a:rPr>
              <a:t> </a:t>
            </a:r>
            <a:r>
              <a:rPr lang="pt-PT" sz="1800" i="1" dirty="0" smtClean="0">
                <a:solidFill>
                  <a:prstClr val="black"/>
                </a:solidFill>
              </a:rPr>
              <a:t>in </a:t>
            </a:r>
            <a:r>
              <a:rPr lang="nb-NO" sz="1800" dirty="0" smtClean="0">
                <a:solidFill>
                  <a:prstClr val="black"/>
                </a:solidFill>
              </a:rPr>
              <a:t>Zheng</a:t>
            </a:r>
            <a:r>
              <a:rPr lang="nb-NO" sz="1800" dirty="0">
                <a:solidFill>
                  <a:prstClr val="black"/>
                </a:solidFill>
              </a:rPr>
              <a:t>, W. et Al</a:t>
            </a:r>
            <a:r>
              <a:rPr lang="nb-NO" sz="1800" dirty="0" smtClean="0">
                <a:solidFill>
                  <a:prstClr val="black"/>
                </a:solidFill>
              </a:rPr>
              <a:t>., 2010</a:t>
            </a:r>
            <a:r>
              <a:rPr lang="pt-PT" sz="18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" name="Cortar Rectângulo de Canto Diagonal 4"/>
          <p:cNvSpPr/>
          <p:nvPr/>
        </p:nvSpPr>
        <p:spPr>
          <a:xfrm>
            <a:off x="987525" y="3429000"/>
            <a:ext cx="7168950" cy="266429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endParaRPr lang="pt-PT" sz="2000" dirty="0" smtClean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pt-PT" sz="2400" b="1" dirty="0" smtClean="0">
                <a:solidFill>
                  <a:schemeClr val="bg1"/>
                </a:solidFill>
              </a:rPr>
              <a:t>Objectivo:</a:t>
            </a:r>
            <a:r>
              <a:rPr lang="pt-PT" sz="2400" dirty="0" smtClean="0">
                <a:solidFill>
                  <a:prstClr val="black"/>
                </a:solidFill>
              </a:rPr>
              <a:t> Facilitar as actividades de aquisição, criação e armazenamento de conhecimento, bem como a sua partilha, desenvolvimento e implementação por indivíduos e grupos. </a:t>
            </a:r>
          </a:p>
          <a:p>
            <a:pPr>
              <a:lnSpc>
                <a:spcPct val="150000"/>
              </a:lnSpc>
            </a:pPr>
            <a:endParaRPr lang="pt-PT" sz="2000" dirty="0"/>
          </a:p>
        </p:txBody>
      </p:sp>
      <p:sp>
        <p:nvSpPr>
          <p:cNvPr id="6" name="Seta para baixo 5"/>
          <p:cNvSpPr/>
          <p:nvPr/>
        </p:nvSpPr>
        <p:spPr>
          <a:xfrm>
            <a:off x="4319972" y="29249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6516216" y="6237312"/>
            <a:ext cx="212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(Zheng, W. et Al. </a:t>
            </a:r>
            <a:r>
              <a:rPr lang="nb-NO" dirty="0" smtClean="0"/>
              <a:t>2010)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457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A Gestão de Conhecimento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Cortar Rectângulo de Canto Simples 3"/>
          <p:cNvSpPr/>
          <p:nvPr/>
        </p:nvSpPr>
        <p:spPr>
          <a:xfrm>
            <a:off x="2411760" y="1628800"/>
            <a:ext cx="4320480" cy="504056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Qual a sua importância?</a:t>
            </a:r>
            <a:endParaRPr lang="pt-PT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1540" y="2247236"/>
            <a:ext cx="8532948" cy="429348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Nova forma de as organizações  manterem-se activas e de competirem, sendo que uma das formas de atingir o sucesso é não só descobrir as qualidades que possui  e que desconhece, como também é o desenvolvimento aquelas que conhece mas que não são devidamente aproveitadas.</a:t>
            </a:r>
          </a:p>
          <a:p>
            <a:pPr marL="285750" indent="-285750" algn="ctr">
              <a:lnSpc>
                <a:spcPct val="150000"/>
              </a:lnSpc>
            </a:pPr>
            <a:endParaRPr lang="pt-PT" dirty="0" smtClean="0"/>
          </a:p>
          <a:p>
            <a:pPr marL="285750" indent="-285750"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5"/>
                </a:solidFill>
              </a:rPr>
              <a:t>Exemplos: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Empresas cuja fonte de diferenciação seja a inovação  aplicada ao desenvolvimento de novos produtos, precisam de informações relevantes, actualizadas e precisas.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Empresas de serviços necessitam de informação organizada sobre os seus clientes, bem como de novas formas de servir o mesmo. A sua fonte de vantagem competitiva poderá ser, por exemplo, um serviço personalizado.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508104" y="649455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(Toit e Ndlela, 2001)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00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sz="1800" b="1" dirty="0" smtClean="0"/>
              <a:t>COMPETIÇÃO</a:t>
            </a:r>
            <a:r>
              <a:rPr lang="pt-PT" sz="1800" dirty="0" smtClean="0"/>
              <a:t>  </a:t>
            </a:r>
          </a:p>
          <a:p>
            <a:pPr marL="0" indent="0" algn="just">
              <a:buNone/>
            </a:pPr>
            <a:r>
              <a:rPr lang="pt-PT" sz="1800" dirty="0" smtClean="0"/>
              <a:t>Mercados cada vez mais competitivos; </a:t>
            </a:r>
          </a:p>
          <a:p>
            <a:pPr marL="0" indent="0" algn="just">
              <a:buNone/>
            </a:pPr>
            <a:r>
              <a:rPr lang="pt-PT" sz="1800" dirty="0" smtClean="0"/>
              <a:t>Velocidade da inovação aumenta rapidamente;</a:t>
            </a:r>
          </a:p>
          <a:p>
            <a:pPr marL="0" indent="0" algn="just">
              <a:buNone/>
            </a:pPr>
            <a:r>
              <a:rPr lang="pt-PT" sz="1800" dirty="0" smtClean="0"/>
              <a:t>Conhecimento é assimilado mais rapidamente que nunca.</a:t>
            </a:r>
          </a:p>
          <a:p>
            <a:pPr algn="just"/>
            <a:endParaRPr lang="pt-PT" sz="1800" b="1" dirty="0" smtClean="0"/>
          </a:p>
          <a:p>
            <a:pPr algn="just"/>
            <a:r>
              <a:rPr lang="pt-PT" sz="1800" b="1" dirty="0" smtClean="0"/>
              <a:t>FOCALIZAÇÃO NO CLENTE</a:t>
            </a:r>
          </a:p>
          <a:p>
            <a:pPr marL="0" indent="0" algn="just">
              <a:buNone/>
            </a:pPr>
            <a:r>
              <a:rPr lang="pt-PT" sz="1800" dirty="0" smtClean="0"/>
              <a:t>Organizações viradas para a criação de valor;</a:t>
            </a:r>
          </a:p>
          <a:p>
            <a:pPr marL="0" indent="0" algn="just">
              <a:buNone/>
            </a:pPr>
            <a:r>
              <a:rPr lang="pt-PT" sz="1800" dirty="0" smtClean="0"/>
              <a:t>Estruturas de gestão e as funções de gestores vão sendo reduzidas , sendo necessário a substituição do conhecimento dos mesmos por métodos formais que criem valor para o cliente. </a:t>
            </a:r>
          </a:p>
          <a:p>
            <a:pPr algn="just"/>
            <a:endParaRPr lang="pt-PT" sz="1800" b="1" dirty="0" smtClean="0"/>
          </a:p>
          <a:p>
            <a:pPr algn="just"/>
            <a:r>
              <a:rPr lang="pt-PT" sz="1800" b="1" dirty="0" smtClean="0"/>
              <a:t>IGUALDADE DE GÉNERO E RAÇA DOS COLABORADORES</a:t>
            </a:r>
          </a:p>
          <a:p>
            <a:pPr marL="0" indent="0" algn="just">
              <a:buNone/>
            </a:pPr>
            <a:r>
              <a:rPr lang="pt-PT" sz="1800" dirty="0" smtClean="0"/>
              <a:t>A necessidade da presença da equidade de género e raça nos recursos humanos da organização, leva a que os recursos humanos das organizações sofram um processo de mudança e substituição, o que poderá levar à perda de conhecimento. Assim, é necessário assegurar que o conhecimento seja transferido entre os colaboradores que deixam a empresa e os que se mantêm. </a:t>
            </a:r>
          </a:p>
          <a:p>
            <a:pPr algn="just"/>
            <a:endParaRPr lang="pt-PT" sz="1800" b="1" dirty="0" smtClean="0"/>
          </a:p>
          <a:p>
            <a:pPr algn="just"/>
            <a:r>
              <a:rPr lang="pt-PT" sz="1800" b="1" dirty="0" smtClean="0"/>
              <a:t>IMPERATIVO GLOBAL</a:t>
            </a:r>
          </a:p>
          <a:p>
            <a:pPr marL="0" indent="0" algn="just">
              <a:buNone/>
            </a:pPr>
            <a:r>
              <a:rPr lang="pt-PT" sz="1800" dirty="0" smtClean="0"/>
              <a:t>Maioria </a:t>
            </a:r>
            <a:r>
              <a:rPr lang="pt-PT" sz="1800" dirty="0"/>
              <a:t>das organizações estão a tornar-se internacionais (clientes e fornecedores estrangeiros, tornam-se transnacionais), o que requer uma grande capacidade de comunicação e de retenção de conhecimento (o que depende da aprendizagem organizacional e individual).</a:t>
            </a:r>
            <a:endParaRPr lang="pt-PT" sz="1800" b="1" dirty="0" smtClean="0"/>
          </a:p>
          <a:p>
            <a:endParaRPr lang="pt-PT" sz="2800" b="1" dirty="0"/>
          </a:p>
        </p:txBody>
      </p:sp>
      <p:sp>
        <p:nvSpPr>
          <p:cNvPr id="4" name="Cortar Rectângulo de Canto Diagonal 3"/>
          <p:cNvSpPr/>
          <p:nvPr/>
        </p:nvSpPr>
        <p:spPr>
          <a:xfrm>
            <a:off x="5364088" y="692696"/>
            <a:ext cx="3456384" cy="2232248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Gestão de Conhecimento: PORQUÊ?</a:t>
            </a:r>
            <a:endParaRPr lang="pt-P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464034" y="643181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(Macintosh </a:t>
            </a:r>
            <a:r>
              <a:rPr lang="pt-PT" i="1" dirty="0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Toit</a:t>
            </a:r>
            <a:r>
              <a:rPr lang="pt-PT" dirty="0" smtClean="0"/>
              <a:t> e </a:t>
            </a:r>
            <a:r>
              <a:rPr lang="pt-PT" dirty="0" err="1" smtClean="0"/>
              <a:t>Ndlela</a:t>
            </a:r>
            <a:r>
              <a:rPr lang="pt-PT" dirty="0" smtClean="0"/>
              <a:t>, 2001)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4664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95936" y="188640"/>
            <a:ext cx="4824536" cy="525658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pt-PT" sz="7200" b="1" dirty="0" smtClean="0"/>
              <a:t>1. Análise interna </a:t>
            </a:r>
            <a:r>
              <a:rPr lang="pt-PT" sz="7200" dirty="0" smtClean="0"/>
              <a:t>(exemplos: Como é que a liderança e colaboradores entendem que a gestão do conhecimento deve de ser feita? A cultura da organização é compatível com a gestão de conhecimento? Quais as forças, fraquezas, oportunidades e ameaças da gestão de conhecimento?);</a:t>
            </a:r>
          </a:p>
          <a:p>
            <a:pPr algn="ctr">
              <a:lnSpc>
                <a:spcPct val="120000"/>
              </a:lnSpc>
              <a:buNone/>
            </a:pPr>
            <a:r>
              <a:rPr lang="pt-PT" sz="7200" b="1" dirty="0" smtClean="0"/>
              <a:t>2. Análise externa </a:t>
            </a:r>
            <a:r>
              <a:rPr lang="pt-PT" sz="7200" dirty="0" smtClean="0"/>
              <a:t>(ameaças, oportunidades, questões estratégicas e respectivas opções);</a:t>
            </a:r>
          </a:p>
          <a:p>
            <a:pPr algn="ctr">
              <a:lnSpc>
                <a:spcPct val="120000"/>
              </a:lnSpc>
              <a:buNone/>
            </a:pPr>
            <a:r>
              <a:rPr lang="pt-PT" sz="7200" dirty="0" smtClean="0"/>
              <a:t>3. Decidir e formular uma estratégia de gestão de conhecimento conveniente à organização (Qual a visão e missão da organização? Que estratégias contribuirão para alcançar a missão? Como a gestão do conhecimento pode contribuir para a consecução dos objectivos estratégicos? Será que o conhecimento tem a mesma importância que o capital e o trabalho?);</a:t>
            </a:r>
          </a:p>
          <a:p>
            <a:pPr algn="ctr">
              <a:lnSpc>
                <a:spcPct val="120000"/>
              </a:lnSpc>
              <a:buNone/>
            </a:pPr>
            <a:r>
              <a:rPr lang="pt-PT" sz="7200" b="1" dirty="0" smtClean="0"/>
              <a:t>4. Desenvolver um plano para implementar o programa </a:t>
            </a:r>
            <a:r>
              <a:rPr lang="pt-PT" sz="7200" dirty="0" smtClean="0"/>
              <a:t>(deverá estar de acordo com cultura da organização);</a:t>
            </a:r>
          </a:p>
          <a:p>
            <a:pPr algn="r">
              <a:lnSpc>
                <a:spcPct val="120000"/>
              </a:lnSpc>
              <a:buNone/>
            </a:pPr>
            <a:r>
              <a:rPr lang="pt-PT" sz="7200" b="1" dirty="0" smtClean="0"/>
              <a:t>5. Implementação e avaliação</a:t>
            </a:r>
            <a:r>
              <a:rPr lang="pt-PT" sz="7200" dirty="0" smtClean="0"/>
              <a:t> (deverá estar integrado nos outros processos da organização). (</a:t>
            </a:r>
            <a:r>
              <a:rPr lang="pt-PT" sz="7200" dirty="0" err="1"/>
              <a:t>Toit</a:t>
            </a:r>
            <a:r>
              <a:rPr lang="pt-PT" sz="7200" dirty="0"/>
              <a:t> e </a:t>
            </a:r>
            <a:r>
              <a:rPr lang="pt-PT" sz="7200" dirty="0" err="1"/>
              <a:t>Ndlela</a:t>
            </a:r>
            <a:r>
              <a:rPr lang="pt-PT" sz="7200" dirty="0"/>
              <a:t>, 2001)</a:t>
            </a:r>
          </a:p>
          <a:p>
            <a:pPr>
              <a:lnSpc>
                <a:spcPct val="170000"/>
              </a:lnSpc>
            </a:pPr>
            <a:endParaRPr lang="pt-PT" dirty="0"/>
          </a:p>
          <a:p>
            <a:pPr>
              <a:lnSpc>
                <a:spcPct val="170000"/>
              </a:lnSpc>
            </a:pPr>
            <a:endParaRPr lang="pt-PT" dirty="0" smtClean="0"/>
          </a:p>
          <a:p>
            <a:endParaRPr lang="pt-PT" dirty="0"/>
          </a:p>
        </p:txBody>
      </p:sp>
      <p:sp>
        <p:nvSpPr>
          <p:cNvPr id="5" name="Cortar Rectângulo de Canto Diagonal 4"/>
          <p:cNvSpPr/>
          <p:nvPr/>
        </p:nvSpPr>
        <p:spPr>
          <a:xfrm>
            <a:off x="323528" y="2564904"/>
            <a:ext cx="3528392" cy="144016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Implementação de um programa de gestão de conhecimento</a:t>
            </a:r>
            <a:endParaRPr lang="pt-PT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121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1905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pPr lvl="0">
              <a:defRPr sz="1800"/>
            </a:pPr>
            <a:r>
              <a:rPr lang="pt-PT" sz="4400" b="1" dirty="0" smtClean="0"/>
              <a:t>Cultura Organizacional</a:t>
            </a:r>
            <a:endParaRPr lang="pt-PT" sz="4400" b="1" dirty="0"/>
          </a:p>
        </p:txBody>
      </p:sp>
      <p:sp>
        <p:nvSpPr>
          <p:cNvPr id="73" name="Shape 7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 algn="ctr" defTabSz="896111">
              <a:spcBef>
                <a:spcPts val="900"/>
              </a:spcBef>
              <a:buSzTx/>
              <a:buFontTx/>
              <a:buNone/>
              <a:defRPr sz="1800"/>
            </a:pPr>
            <a:r>
              <a:rPr lang="pt-PT" sz="2744" dirty="0" smtClean="0"/>
              <a:t>Cultura Organizacional : </a:t>
            </a:r>
            <a:r>
              <a:rPr lang="pt-PT" sz="1960" dirty="0" smtClean="0"/>
              <a:t>Normas e valores que uma organização adota, tornando-se transversais a todos os colaboradores   </a:t>
            </a:r>
          </a:p>
          <a:p>
            <a:pPr marL="0" lvl="0" indent="0" defTabSz="896111">
              <a:spcBef>
                <a:spcPts val="900"/>
              </a:spcBef>
              <a:buSzTx/>
              <a:buFontTx/>
              <a:buNone/>
              <a:defRPr sz="1800"/>
            </a:pPr>
            <a:r>
              <a:rPr lang="pt-PT" sz="1960" dirty="0" smtClean="0"/>
              <a:t>                                                                                                                                  </a:t>
            </a:r>
          </a:p>
          <a:p>
            <a:pPr marL="0" lvl="0" indent="0" defTabSz="89611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800"/>
            </a:pPr>
            <a:endParaRPr lang="pt-PT" sz="1960" dirty="0" smtClean="0"/>
          </a:p>
          <a:p>
            <a:pPr marL="0" lvl="0" indent="0" defTabSz="89611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800"/>
            </a:pPr>
            <a:r>
              <a:rPr lang="pt-PT" sz="1960" dirty="0" smtClean="0"/>
              <a:t>Para atingir a Vantagem competitiva devem estar reunido 4 dimensões:</a:t>
            </a:r>
          </a:p>
          <a:p>
            <a:pPr marL="196515" lvl="0" indent="-196515" defTabSz="896111">
              <a:lnSpc>
                <a:spcPct val="150000"/>
              </a:lnSpc>
              <a:spcBef>
                <a:spcPts val="900"/>
              </a:spcBef>
              <a:buFontTx/>
              <a:defRPr sz="1800"/>
            </a:pPr>
            <a:r>
              <a:rPr lang="pt-PT" sz="1960" dirty="0" smtClean="0"/>
              <a:t> </a:t>
            </a:r>
            <a:r>
              <a:rPr lang="pt-PT" sz="1960" b="1" dirty="0" smtClean="0"/>
              <a:t>Adaptabilidade: </a:t>
            </a:r>
            <a:r>
              <a:rPr lang="pt-PT" sz="1960" dirty="0" smtClean="0"/>
              <a:t>Forma como a organização capacita-se para alterar o seu comportamento face a alterações ambientais, por exemplo, o </a:t>
            </a:r>
            <a:r>
              <a:rPr lang="pt-PT" sz="1960" dirty="0" err="1" smtClean="0"/>
              <a:t>empreendorismo</a:t>
            </a:r>
            <a:r>
              <a:rPr lang="pt-PT" sz="1960" dirty="0" smtClean="0"/>
              <a:t> e a inovação evidenciam esta dimensão;</a:t>
            </a:r>
          </a:p>
          <a:p>
            <a:pPr marL="196515" lvl="0" indent="-196515" defTabSz="896111">
              <a:lnSpc>
                <a:spcPct val="120000"/>
              </a:lnSpc>
              <a:spcBef>
                <a:spcPts val="900"/>
              </a:spcBef>
              <a:buFontTx/>
              <a:defRPr sz="1800"/>
            </a:pPr>
            <a:r>
              <a:rPr lang="pt-PT" sz="1960" dirty="0" smtClean="0"/>
              <a:t> </a:t>
            </a:r>
            <a:r>
              <a:rPr lang="pt-PT" sz="1960" b="1" dirty="0" smtClean="0"/>
              <a:t>Consistência:</a:t>
            </a:r>
            <a:r>
              <a:rPr lang="pt-PT" sz="1960" dirty="0" smtClean="0"/>
              <a:t> Como os valores, crenças e expetativas da organização são interiorizados pelos colaboradores;</a:t>
            </a:r>
          </a:p>
          <a:p>
            <a:pPr marL="196515" lvl="0" indent="-196515" defTabSz="896111">
              <a:lnSpc>
                <a:spcPct val="120000"/>
              </a:lnSpc>
              <a:spcBef>
                <a:spcPts val="900"/>
              </a:spcBef>
              <a:buFontTx/>
              <a:defRPr sz="1800"/>
            </a:pPr>
            <a:r>
              <a:rPr lang="pt-PT" sz="1960" dirty="0" smtClean="0"/>
              <a:t> </a:t>
            </a:r>
            <a:r>
              <a:rPr lang="pt-PT" sz="1960" b="1" dirty="0" smtClean="0"/>
              <a:t>Envolvimento: </a:t>
            </a:r>
            <a:r>
              <a:rPr lang="pt-PT" sz="1960" dirty="0" smtClean="0"/>
              <a:t>Nível de participação dos colaboradores para a tomada de decisão;</a:t>
            </a:r>
          </a:p>
          <a:p>
            <a:pPr marL="196515" lvl="0" indent="-196515" defTabSz="896111">
              <a:lnSpc>
                <a:spcPct val="120000"/>
              </a:lnSpc>
              <a:spcBef>
                <a:spcPts val="900"/>
              </a:spcBef>
              <a:buFontTx/>
              <a:defRPr sz="1800"/>
            </a:pPr>
            <a:r>
              <a:rPr lang="pt-PT" sz="1960" b="1" dirty="0" smtClean="0"/>
              <a:t> Missão: </a:t>
            </a:r>
            <a:r>
              <a:rPr lang="pt-PT" sz="1960" dirty="0" smtClean="0"/>
              <a:t>Existência de um propósito/identidade comum na organização.      </a:t>
            </a:r>
            <a:endParaRPr lang="pt-PT" sz="1960" dirty="0"/>
          </a:p>
        </p:txBody>
      </p:sp>
      <p:sp>
        <p:nvSpPr>
          <p:cNvPr id="74" name="Shape 74"/>
          <p:cNvSpPr/>
          <p:nvPr/>
        </p:nvSpPr>
        <p:spPr>
          <a:xfrm rot="5400000">
            <a:off x="4426654" y="2278204"/>
            <a:ext cx="576065" cy="429388"/>
          </a:xfrm>
          <a:prstGeom prst="rightArrow">
            <a:avLst>
              <a:gd name="adj1" fmla="val 32000"/>
              <a:gd name="adj2" fmla="val 189293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9" rIns="45719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Rectângulo 1"/>
          <p:cNvSpPr/>
          <p:nvPr/>
        </p:nvSpPr>
        <p:spPr>
          <a:xfrm>
            <a:off x="6516216" y="6165304"/>
            <a:ext cx="2197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(Zheng, W. et Al</a:t>
            </a:r>
            <a:r>
              <a:rPr lang="nb-NO" dirty="0" smtClean="0"/>
              <a:t>., 2010)</a:t>
            </a:r>
            <a:endParaRPr lang="pt-PT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pt-PT" sz="4400" b="1" dirty="0" smtClean="0"/>
              <a:t>Estrutura Organizacional</a:t>
            </a:r>
            <a:endParaRPr sz="4400" b="1" dirty="0"/>
          </a:p>
        </p:txBody>
      </p:sp>
      <p:sp>
        <p:nvSpPr>
          <p:cNvPr id="78" name="Shape 78"/>
          <p:cNvSpPr/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endParaRPr sz="4400" dirty="0"/>
          </a:p>
        </p:txBody>
      </p:sp>
      <p:sp>
        <p:nvSpPr>
          <p:cNvPr id="79" name="Shape 79"/>
          <p:cNvSpPr/>
          <p:nvPr/>
        </p:nvSpPr>
        <p:spPr>
          <a:xfrm>
            <a:off x="253772" y="1791970"/>
            <a:ext cx="8919491" cy="3409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PT" sz="2800" b="1" dirty="0" smtClean="0"/>
              <a:t>Estrutura Organizacional</a:t>
            </a:r>
            <a:r>
              <a:rPr lang="pt-PT" sz="2800" dirty="0" smtClean="0"/>
              <a:t>: </a:t>
            </a:r>
            <a:r>
              <a:rPr lang="pt-PT" sz="2000" dirty="0" smtClean="0"/>
              <a:t>configuração de atividade e tarefas da organização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t-PT" sz="2000" dirty="0" smtClean="0"/>
          </a:p>
          <a:p>
            <a:pPr marL="200526" lvl="0" indent="-200526" algn="ctr">
              <a:lnSpc>
                <a:spcPct val="90000"/>
              </a:lnSpc>
              <a:spcBef>
                <a:spcPts val="1000"/>
              </a:spcBef>
              <a:buSzPct val="100000"/>
              <a:buChar char="•"/>
            </a:pPr>
            <a:r>
              <a:rPr lang="pt-PT" sz="2000" u="sng" dirty="0" smtClean="0"/>
              <a:t>Centralização</a:t>
            </a:r>
            <a:r>
              <a:rPr lang="pt-PT" sz="2000" dirty="0" smtClean="0"/>
              <a:t>: Tomada de decisão está centrada nos altos níveis de gestão da organização;</a:t>
            </a:r>
          </a:p>
          <a:p>
            <a:pPr marL="200526" lvl="0" indent="-200526" algn="ctr">
              <a:lnSpc>
                <a:spcPct val="90000"/>
              </a:lnSpc>
              <a:spcBef>
                <a:spcPts val="1000"/>
              </a:spcBef>
              <a:buSzPct val="100000"/>
              <a:buChar char="•"/>
            </a:pPr>
            <a:r>
              <a:rPr lang="pt-PT" sz="2000" u="sng" dirty="0" smtClean="0"/>
              <a:t>Descentralização</a:t>
            </a:r>
            <a:r>
              <a:rPr lang="pt-PT" sz="2000" dirty="0" smtClean="0"/>
              <a:t>: Maior capacitação dos colaboradores para o poder de decisão.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t-PT" sz="2000" dirty="0" smtClean="0"/>
              <a:t>                                                                                                                                 </a:t>
            </a:r>
          </a:p>
          <a:p>
            <a:pPr lvl="0">
              <a:spcBef>
                <a:spcPts val="1000"/>
              </a:spcBef>
            </a:pPr>
            <a:endParaRPr lang="pt-PT" sz="2000" dirty="0" smtClean="0"/>
          </a:p>
          <a:p>
            <a:pPr lvl="0" algn="ctr">
              <a:spcBef>
                <a:spcPts val="1000"/>
              </a:spcBef>
            </a:pPr>
            <a:r>
              <a:rPr lang="pt-PT" sz="2000" dirty="0" smtClean="0"/>
              <a:t>E</a:t>
            </a:r>
            <a:r>
              <a:rPr lang="pt-PT" sz="2000" b="1" dirty="0" smtClean="0"/>
              <a:t>strutura com associação positiva com a eficácia organizacional</a:t>
            </a:r>
            <a:r>
              <a:rPr lang="pt-PT" sz="2000" dirty="0" smtClean="0"/>
              <a:t>, fomenta</a:t>
            </a:r>
          </a:p>
          <a:p>
            <a:pPr lvl="0" algn="ctr">
              <a:spcBef>
                <a:spcPts val="1000"/>
              </a:spcBef>
            </a:pPr>
            <a:r>
              <a:rPr lang="pt-PT" sz="2000" dirty="0" smtClean="0"/>
              <a:t>comunicação, motivação e satisfação dos colaboradores </a:t>
            </a:r>
            <a:endParaRPr lang="pt-PT" sz="2000" dirty="0"/>
          </a:p>
        </p:txBody>
      </p:sp>
      <p:sp>
        <p:nvSpPr>
          <p:cNvPr id="82" name="Shape 82"/>
          <p:cNvSpPr/>
          <p:nvPr/>
        </p:nvSpPr>
        <p:spPr>
          <a:xfrm flipH="1">
            <a:off x="4572000" y="3501008"/>
            <a:ext cx="1" cy="60606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403648" y="5157192"/>
            <a:ext cx="6346340" cy="1270001"/>
          </a:xfrm>
          <a:prstGeom prst="roundRect">
            <a:avLst>
              <a:gd name="adj" fmla="val 15000"/>
            </a:avLst>
          </a:prstGeom>
          <a:ln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5719" rIns="45719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ctr">
              <a:defRPr>
                <a:solidFill>
                  <a:srgbClr val="000000"/>
                </a:solidFill>
              </a:defRPr>
            </a:pPr>
            <a:r>
              <a:rPr lang="pt-PT" dirty="0" smtClean="0">
                <a:solidFill>
                  <a:srgbClr val="FFFFFF"/>
                </a:solidFill>
              </a:rPr>
              <a:t>A estrutura descentralizada correlaciona-se positivamente com a Gestão do conhecimento, desenvolve elevados níveis de criatividade e utilização dos conhecimentos individuais </a:t>
            </a:r>
            <a:endParaRPr lang="pt-PT" dirty="0">
              <a:solidFill>
                <a:srgbClr val="FFFFFF"/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6876256" y="6405813"/>
            <a:ext cx="215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(Zheng, W. et </a:t>
            </a:r>
            <a:r>
              <a:rPr lang="nb-NO" dirty="0" smtClean="0"/>
              <a:t>Al.,2010)</a:t>
            </a:r>
            <a:endParaRPr lang="pt-PT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Estrutura Organizacional</a:t>
            </a:r>
            <a:endParaRPr lang="pt-PT" b="1" dirty="0"/>
          </a:p>
        </p:txBody>
      </p:sp>
      <p:sp>
        <p:nvSpPr>
          <p:cNvPr id="86" name="Shape 86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FontTx/>
              <a:buNone/>
              <a:defRPr sz="1800"/>
            </a:pPr>
            <a:r>
              <a:rPr sz="2800" dirty="0" err="1"/>
              <a:t>Estratégia</a:t>
            </a:r>
            <a:r>
              <a:rPr sz="2800" dirty="0"/>
              <a:t> </a:t>
            </a:r>
            <a:r>
              <a:rPr sz="2800" dirty="0" err="1" smtClean="0"/>
              <a:t>Organizacional</a:t>
            </a:r>
            <a:r>
              <a:rPr lang="pt-PT" sz="2800" dirty="0" smtClean="0"/>
              <a:t>: </a:t>
            </a:r>
            <a:r>
              <a:rPr lang="pt-PT" sz="2000" dirty="0" smtClean="0"/>
              <a:t>«</a:t>
            </a:r>
            <a:r>
              <a:rPr dirty="0" smtClean="0"/>
              <a:t>plan </a:t>
            </a:r>
            <a:r>
              <a:rPr dirty="0"/>
              <a:t>a for interacting with the competitive </a:t>
            </a:r>
            <a:r>
              <a:rPr dirty="0" smtClean="0"/>
              <a:t>environment</a:t>
            </a:r>
            <a:r>
              <a:rPr lang="pt-PT" dirty="0" smtClean="0"/>
              <a:t> </a:t>
            </a:r>
            <a:r>
              <a:rPr dirty="0" smtClean="0"/>
              <a:t>to </a:t>
            </a:r>
            <a:r>
              <a:rPr dirty="0"/>
              <a:t>achieve organizational goals” (Dalf,1991, pp. 49)</a:t>
            </a:r>
          </a:p>
          <a:p>
            <a:pPr marL="0" lvl="0" indent="0" algn="just">
              <a:buSzTx/>
              <a:buFontTx/>
              <a:buNone/>
              <a:defRPr sz="1800"/>
            </a:pPr>
            <a:r>
              <a:rPr dirty="0"/>
              <a:t>                                                                      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dirty="0"/>
              <a:t>                                                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dirty="0"/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x="628650" y="306622"/>
            <a:ext cx="7886700" cy="1325564"/>
          </a:xfrm>
          <a:prstGeom prst="rect">
            <a:avLst/>
          </a:prstGeom>
          <a:noFill/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endParaRPr sz="4400" dirty="0"/>
          </a:p>
        </p:txBody>
      </p:sp>
      <p:sp>
        <p:nvSpPr>
          <p:cNvPr id="90" name="Shape 90"/>
          <p:cNvSpPr/>
          <p:nvPr/>
        </p:nvSpPr>
        <p:spPr>
          <a:xfrm>
            <a:off x="7465764" y="3535863"/>
            <a:ext cx="2588073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endParaRPr/>
          </a:p>
        </p:txBody>
      </p:sp>
      <p:sp>
        <p:nvSpPr>
          <p:cNvPr id="91" name="Shape 91"/>
          <p:cNvSpPr/>
          <p:nvPr/>
        </p:nvSpPr>
        <p:spPr>
          <a:xfrm>
            <a:off x="323528" y="2204864"/>
            <a:ext cx="5718998" cy="4170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0736" lvl="0" indent="-280736" algn="just">
              <a:lnSpc>
                <a:spcPct val="12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pt-PT" sz="2000" u="sng" dirty="0" smtClean="0"/>
              <a:t>Análise:</a:t>
            </a:r>
            <a:r>
              <a:rPr lang="pt-PT" sz="2000" dirty="0" smtClean="0"/>
              <a:t> Abordagem analítica necessária para solucionar possíveis problemas e obter melhor alternativas de solução;</a:t>
            </a:r>
          </a:p>
          <a:p>
            <a:pPr marL="280736" lvl="0" indent="-280736" algn="just">
              <a:lnSpc>
                <a:spcPct val="120000"/>
              </a:lnSpc>
              <a:spcBef>
                <a:spcPts val="1000"/>
              </a:spcBef>
              <a:buSzPct val="100000"/>
              <a:buChar char="•"/>
            </a:pPr>
            <a:r>
              <a:rPr lang="pt-PT" sz="2000" u="sng" dirty="0" smtClean="0"/>
              <a:t>Defesa</a:t>
            </a:r>
            <a:r>
              <a:rPr lang="pt-PT" sz="2000" dirty="0" smtClean="0"/>
              <a:t>: Comportamento organizacional defensivo para obter redução de custos e aumento de eficiência; </a:t>
            </a:r>
          </a:p>
          <a:p>
            <a:pPr marL="280736" lvl="0" indent="-280736" algn="just">
              <a:lnSpc>
                <a:spcPct val="120000"/>
              </a:lnSpc>
              <a:spcBef>
                <a:spcPts val="1000"/>
              </a:spcBef>
              <a:buSzPct val="100000"/>
              <a:buChar char="•"/>
            </a:pPr>
            <a:r>
              <a:rPr lang="pt-PT" sz="2000" u="sng" dirty="0" smtClean="0"/>
              <a:t>Futuro</a:t>
            </a:r>
            <a:r>
              <a:rPr lang="pt-PT" sz="2000" dirty="0" smtClean="0"/>
              <a:t>: Decisões estratégicas estruturantes a longo prazo para obter uma vantagem sustentável;</a:t>
            </a:r>
          </a:p>
          <a:p>
            <a:pPr marL="280736" lvl="0" indent="-280736" algn="just">
              <a:lnSpc>
                <a:spcPct val="120000"/>
              </a:lnSpc>
              <a:spcBef>
                <a:spcPts val="1000"/>
              </a:spcBef>
              <a:buSzPct val="100000"/>
              <a:buChar char="•"/>
            </a:pPr>
            <a:r>
              <a:rPr lang="pt-PT" sz="2000" u="sng" dirty="0" err="1" smtClean="0"/>
              <a:t>Proatividade</a:t>
            </a:r>
            <a:r>
              <a:rPr lang="pt-PT" sz="2000" dirty="0" smtClean="0"/>
              <a:t>: Adoção de comportamentos pró-ativos,  por exemplo, participação em mercados emergentes,  busca por novas oportunidades de negócio.    </a:t>
            </a:r>
            <a:endParaRPr lang="pt-PT" sz="2000" dirty="0"/>
          </a:p>
        </p:txBody>
      </p:sp>
      <p:sp>
        <p:nvSpPr>
          <p:cNvPr id="92" name="Shape 92"/>
          <p:cNvSpPr/>
          <p:nvPr/>
        </p:nvSpPr>
        <p:spPr>
          <a:xfrm>
            <a:off x="6194995" y="2996952"/>
            <a:ext cx="2697485" cy="3162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45719" rIns="45719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ctr">
              <a:defRPr>
                <a:solidFill>
                  <a:srgbClr val="000000"/>
                </a:solidFill>
              </a:defRPr>
            </a:pPr>
            <a:r>
              <a:rPr lang="pt-PT" dirty="0" smtClean="0">
                <a:solidFill>
                  <a:srgbClr val="FFFFFF"/>
                </a:solidFill>
              </a:rPr>
              <a:t>Se a organização reunir as 4 dimensões está positivamente relacionada com o elevado desempenho organizacional </a:t>
            </a:r>
            <a:endParaRPr lang="pt-PT" dirty="0">
              <a:solidFill>
                <a:srgbClr val="FFFFFF"/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6702249" y="6314256"/>
            <a:ext cx="2197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231E20"/>
                </a:solidFill>
              </a:rPr>
              <a:t>(Zheng, W. et Al</a:t>
            </a:r>
            <a:r>
              <a:rPr lang="nb-NO" dirty="0" smtClean="0">
                <a:solidFill>
                  <a:srgbClr val="231E20"/>
                </a:solidFill>
              </a:rPr>
              <a:t>., 2010)</a:t>
            </a:r>
            <a:endParaRPr lang="pt-PT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pt-PT" b="1" dirty="0" smtClean="0"/>
              <a:t>Vantagem Competitiva</a:t>
            </a:r>
            <a:endParaRPr b="1" dirty="0"/>
          </a:p>
        </p:txBody>
      </p:sp>
      <p:sp>
        <p:nvSpPr>
          <p:cNvPr id="98" name="Shape 98"/>
          <p:cNvSpPr/>
          <p:nvPr/>
        </p:nvSpPr>
        <p:spPr>
          <a:xfrm>
            <a:off x="628650" y="306622"/>
            <a:ext cx="7886700" cy="1325564"/>
          </a:xfrm>
          <a:prstGeom prst="rect">
            <a:avLst/>
          </a:prstGeom>
          <a:noFill/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endParaRPr sz="4400" dirty="0"/>
          </a:p>
        </p:txBody>
      </p:sp>
      <p:sp>
        <p:nvSpPr>
          <p:cNvPr id="99" name="Shape 99"/>
          <p:cNvSpPr/>
          <p:nvPr/>
        </p:nvSpPr>
        <p:spPr>
          <a:xfrm>
            <a:off x="6156176" y="2780928"/>
            <a:ext cx="2438091" cy="2002236"/>
          </a:xfrm>
          <a:prstGeom prst="rect">
            <a:avLst/>
          </a:prstGeom>
          <a:noFill/>
          <a:ln>
            <a:no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lvl="0" algn="ctr"/>
            <a:r>
              <a:rPr lang="pt-PT" sz="2000" dirty="0" smtClean="0">
                <a:solidFill>
                  <a:schemeClr val="tx1"/>
                </a:solidFill>
              </a:rPr>
              <a:t>A cultura, estrutura e estratégia organizacional exercem influência nos valores comportamentais dos colaboradores, funcionando como base para o sucesso na implementação do Sistema de Gestão do Conhecimento, e em ultima instância influência a eficácia organizacional. </a:t>
            </a:r>
            <a:endParaRPr lang="pt-PT" sz="2000" dirty="0">
              <a:solidFill>
                <a:schemeClr val="tx1"/>
              </a:solidFill>
            </a:endParaRPr>
          </a:p>
        </p:txBody>
      </p:sp>
      <p:sp>
        <p:nvSpPr>
          <p:cNvPr id="100" name="Shape 100"/>
          <p:cNvSpPr/>
          <p:nvPr/>
        </p:nvSpPr>
        <p:spPr>
          <a:xfrm rot="10800000" flipV="1">
            <a:off x="-3116" y="6249942"/>
            <a:ext cx="9024691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spcBef>
                <a:spcPts val="1200"/>
              </a:spcBef>
              <a:defRPr sz="1100">
                <a:solidFill>
                  <a:srgbClr val="231E20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lang="pt-PT" sz="1100" dirty="0" smtClean="0">
                <a:solidFill>
                  <a:srgbClr val="231E20"/>
                </a:solidFill>
                <a:latin typeface="+mn-lt"/>
              </a:rPr>
              <a:t>(</a:t>
            </a:r>
            <a:r>
              <a:rPr sz="1100" dirty="0" smtClean="0">
                <a:solidFill>
                  <a:srgbClr val="231E20"/>
                </a:solidFill>
                <a:latin typeface="+mn-lt"/>
              </a:rPr>
              <a:t>Zheng</a:t>
            </a:r>
            <a:r>
              <a:rPr sz="1100" dirty="0">
                <a:solidFill>
                  <a:srgbClr val="231E20"/>
                </a:solidFill>
                <a:latin typeface="+mn-lt"/>
              </a:rPr>
              <a:t>, W</a:t>
            </a:r>
            <a:r>
              <a:rPr sz="1100" dirty="0" smtClean="0">
                <a:solidFill>
                  <a:srgbClr val="231E20"/>
                </a:solidFill>
                <a:latin typeface="+mn-lt"/>
              </a:rPr>
              <a:t>.</a:t>
            </a:r>
            <a:r>
              <a:rPr lang="pt-PT" sz="1100" dirty="0" smtClean="0">
                <a:solidFill>
                  <a:srgbClr val="231E20"/>
                </a:solidFill>
                <a:latin typeface="+mn-lt"/>
              </a:rPr>
              <a:t> </a:t>
            </a:r>
            <a:r>
              <a:rPr lang="pt-PT" sz="1100" dirty="0" err="1" smtClean="0">
                <a:solidFill>
                  <a:srgbClr val="231E20"/>
                </a:solidFill>
                <a:latin typeface="+mn-lt"/>
              </a:rPr>
              <a:t>et</a:t>
            </a:r>
            <a:r>
              <a:rPr lang="pt-PT" sz="1100" dirty="0" smtClean="0">
                <a:solidFill>
                  <a:srgbClr val="231E20"/>
                </a:solidFill>
                <a:latin typeface="+mn-lt"/>
              </a:rPr>
              <a:t> Al. 2010)</a:t>
            </a:r>
            <a:endParaRPr sz="1100" dirty="0">
              <a:solidFill>
                <a:srgbClr val="231E20"/>
              </a:solidFill>
              <a:latin typeface="+mn-lt"/>
            </a:endParaRPr>
          </a:p>
        </p:txBody>
      </p:sp>
      <p:pic>
        <p:nvPicPr>
          <p:cNvPr id="8" name="officeArt object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512" y="2132856"/>
            <a:ext cx="5616624" cy="3241353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Bibliografia</a:t>
            </a:r>
            <a:endParaRPr lang="pt-PT" b="1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Henri, Jean-François. (2006) Management control systems and strategy: A resource-based </a:t>
            </a:r>
            <a:r>
              <a:rPr lang="en-US" dirty="0" err="1" smtClean="0"/>
              <a:t>prespective</a:t>
            </a:r>
            <a:r>
              <a:rPr lang="en-US" dirty="0" smtClean="0"/>
              <a:t>.. </a:t>
            </a:r>
            <a:r>
              <a:rPr lang="en-US" dirty="0" err="1" smtClean="0"/>
              <a:t>Acounting</a:t>
            </a:r>
            <a:r>
              <a:rPr lang="en-US" dirty="0" smtClean="0"/>
              <a:t>, Organizations and Society 31 (2006) 529-558.</a:t>
            </a:r>
          </a:p>
          <a:p>
            <a:r>
              <a:rPr lang="en-US" i="1" dirty="0" smtClean="0"/>
              <a:t>Ireland</a:t>
            </a:r>
            <a:r>
              <a:rPr lang="en-US" dirty="0"/>
              <a:t>, </a:t>
            </a:r>
            <a:r>
              <a:rPr lang="en-US" dirty="0" err="1"/>
              <a:t>Hoskinsson</a:t>
            </a:r>
            <a:r>
              <a:rPr lang="en-US" dirty="0"/>
              <a:t> and </a:t>
            </a:r>
            <a:r>
              <a:rPr lang="en-US" dirty="0" err="1"/>
              <a:t>Hitt</a:t>
            </a:r>
            <a:r>
              <a:rPr lang="en-US" dirty="0"/>
              <a:t> (2009). </a:t>
            </a:r>
            <a:r>
              <a:rPr lang="en-US" i="1" dirty="0"/>
              <a:t>Management of Strategy: Concepts and Cases</a:t>
            </a:r>
            <a:r>
              <a:rPr lang="en-US" dirty="0"/>
              <a:t>, Thompson/Southwestern, 8th </a:t>
            </a:r>
            <a:r>
              <a:rPr lang="en-US" dirty="0" smtClean="0"/>
              <a:t>Ed.</a:t>
            </a:r>
          </a:p>
          <a:p>
            <a:r>
              <a:rPr lang="en-US" dirty="0" err="1" smtClean="0"/>
              <a:t>Ndela</a:t>
            </a:r>
            <a:r>
              <a:rPr lang="en-US" dirty="0" smtClean="0"/>
              <a:t>, L. e </a:t>
            </a:r>
            <a:r>
              <a:rPr lang="en-US" dirty="0" err="1" smtClean="0"/>
              <a:t>Toit</a:t>
            </a:r>
            <a:r>
              <a:rPr lang="en-US" dirty="0" smtClean="0"/>
              <a:t>, A. (2001). Establishing a knowledge management </a:t>
            </a:r>
            <a:r>
              <a:rPr lang="en-US" dirty="0" err="1" smtClean="0"/>
              <a:t>programme</a:t>
            </a:r>
            <a:r>
              <a:rPr lang="en-US" dirty="0" smtClean="0"/>
              <a:t> for competitive advantage in an enterprise. International Journal of Information Management, 21,  pp.151-165.</a:t>
            </a:r>
          </a:p>
          <a:p>
            <a:r>
              <a:rPr lang="en-US" dirty="0" smtClean="0"/>
              <a:t>Robert </a:t>
            </a:r>
            <a:r>
              <a:rPr lang="en-US" dirty="0"/>
              <a:t>S. Kaplan e David P. Norton From the July–August 2007 </a:t>
            </a:r>
            <a:r>
              <a:rPr lang="en-US" dirty="0" smtClean="0"/>
              <a:t>Issue</a:t>
            </a:r>
          </a:p>
          <a:p>
            <a:r>
              <a:rPr lang="en-US" i="1" dirty="0" err="1" smtClean="0"/>
              <a:t>Zheng</a:t>
            </a:r>
            <a:r>
              <a:rPr lang="en-US" dirty="0" smtClean="0"/>
              <a:t>, W., Yang, B., McLean, G. (2010) Linking organizational culture, structure, strategy, and organizational effectiveness: Mediating role of knowledge management. Journal of Business Research, 63(7), pp. 763-771.</a:t>
            </a:r>
          </a:p>
        </p:txBody>
      </p:sp>
    </p:spTree>
    <p:extLst>
      <p:ext uri="{BB962C8B-B14F-4D97-AF65-F5344CB8AC3E}">
        <p14:creationId xmlns:p14="http://schemas.microsoft.com/office/powerpoint/2010/main" val="4103166148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5820" y="1166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3600" b="1" dirty="0" smtClean="0"/>
              <a:t>Capacidades primárias subjacentes à RBV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1935" y="1416677"/>
            <a:ext cx="8003415" cy="4760287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Font typeface="+mj-lt"/>
              <a:buAutoNum type="arabicParenR"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Inovaç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ão</a:t>
            </a:r>
            <a:r>
              <a:rPr lang="pt-PT" b="1" dirty="0" smtClean="0">
                <a:solidFill>
                  <a:schemeClr val="accent1"/>
                </a:solidFill>
              </a:rPr>
              <a:t>: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smtClean="0"/>
              <a:t>noção de que a empresa está aberta a novas ideias, produtos e processos. Empresas orientadas para a inovação alavancam maiores níveis de performance;</a:t>
            </a:r>
          </a:p>
          <a:p>
            <a:pPr marL="514350" indent="-514350" algn="ctr">
              <a:buFont typeface="+mj-lt"/>
              <a:buAutoNum type="arabicParenR"/>
            </a:pPr>
            <a:endParaRPr lang="en-US" i="1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Organizational learning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PT" dirty="0" smtClean="0"/>
              <a:t>conhecimento/introspeção da organização e de ações passadas e futuras. Capacidade de crescer com o conhecimento coletivo. Maior vantagem ao melhorar o processo de informação mais rapidamente;</a:t>
            </a:r>
          </a:p>
          <a:p>
            <a:pPr marL="514350" indent="-514350" algn="ctr">
              <a:buFont typeface="+mj-lt"/>
              <a:buAutoNum type="arabicParenR"/>
            </a:pPr>
            <a:endParaRPr lang="pt-PT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Orientação para o mercado: </a:t>
            </a:r>
            <a:r>
              <a:rPr lang="pt-PT" dirty="0" smtClean="0"/>
              <a:t>enfâse em satisfazer a procura de mercado e criando valor superior para o cliente. Pensamento a longo prazo;</a:t>
            </a:r>
          </a:p>
          <a:p>
            <a:pPr marL="514350" indent="-514350" algn="ctr">
              <a:buFont typeface="+mj-lt"/>
              <a:buAutoNum type="arabicParenR"/>
            </a:pPr>
            <a:endParaRPr lang="pt-P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ctr">
              <a:buFont typeface="+mj-lt"/>
              <a:buAutoNum type="arabicParenR"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Empreendedorismo: </a:t>
            </a:r>
            <a:r>
              <a:rPr lang="pt-PT" dirty="0" smtClean="0"/>
              <a:t>renovação contínua da empresa. Arriscar no mercado. Desenvolver novos produtos. Novos mercados. Critico no processo de sobrevivência da organização.</a:t>
            </a:r>
          </a:p>
          <a:p>
            <a:pPr marL="0" indent="0" algn="ctr">
              <a:buNone/>
            </a:pPr>
            <a:r>
              <a:rPr lang="pt-PT" sz="2300" dirty="0"/>
              <a:t>(Hult &amp; </a:t>
            </a:r>
            <a:r>
              <a:rPr lang="pt-PT" sz="2300" dirty="0" err="1"/>
              <a:t>Ketchen</a:t>
            </a:r>
            <a:r>
              <a:rPr lang="pt-PT" sz="2300" dirty="0"/>
              <a:t>, 2001; </a:t>
            </a:r>
            <a:r>
              <a:rPr lang="pt-PT" sz="2300" dirty="0" err="1"/>
              <a:t>Hurley</a:t>
            </a:r>
            <a:r>
              <a:rPr lang="pt-PT" sz="2300" dirty="0"/>
              <a:t> &amp; Hult, 1998; </a:t>
            </a:r>
            <a:r>
              <a:rPr lang="pt-PT" sz="2300" dirty="0" err="1"/>
              <a:t>Ireland</a:t>
            </a:r>
            <a:r>
              <a:rPr lang="pt-PT" sz="2300" dirty="0"/>
              <a:t>, </a:t>
            </a:r>
            <a:r>
              <a:rPr lang="pt-PT" sz="2300" dirty="0" err="1"/>
              <a:t>Hitt</a:t>
            </a:r>
            <a:r>
              <a:rPr lang="pt-PT" sz="2300" dirty="0"/>
              <a:t>, Camp, &amp; </a:t>
            </a:r>
            <a:r>
              <a:rPr lang="pt-PT" sz="2300" dirty="0" err="1"/>
              <a:t>Sexton</a:t>
            </a:r>
            <a:r>
              <a:rPr lang="pt-PT" sz="2300" dirty="0"/>
              <a:t>, </a:t>
            </a:r>
            <a:r>
              <a:rPr lang="pt-PT" sz="2300" dirty="0" smtClean="0"/>
              <a:t>2001)</a:t>
            </a:r>
          </a:p>
          <a:p>
            <a:endParaRPr lang="pt-PT" sz="2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5373216"/>
            <a:ext cx="8136904" cy="1292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PT" sz="2000" dirty="0" smtClean="0"/>
          </a:p>
          <a:p>
            <a:pPr algn="ctr"/>
            <a:r>
              <a:rPr lang="pt-PT" sz="2000" b="1" dirty="0" smtClean="0"/>
              <a:t>Apenas a junção das quatro capacidades primárias levará à unicidade de uma organização, desenvolvendo uma vantagem competitiva sustentável. </a:t>
            </a:r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80561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control systems (MCS)</a:t>
            </a:r>
            <a:endParaRPr lang="en-US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1443204"/>
            <a:ext cx="7772400" cy="4572000"/>
          </a:xfrm>
        </p:spPr>
        <p:txBody>
          <a:bodyPr>
            <a:normAutofit/>
          </a:bodyPr>
          <a:lstStyle/>
          <a:p>
            <a:pPr algn="ctr"/>
            <a:endParaRPr lang="pt-PT" b="1" dirty="0" smtClean="0"/>
          </a:p>
          <a:p>
            <a:pPr algn="ctr"/>
            <a:r>
              <a:rPr lang="pt-PT" b="1" dirty="0" smtClean="0"/>
              <a:t>MCS</a:t>
            </a:r>
            <a:r>
              <a:rPr lang="pt-PT" dirty="0" smtClean="0"/>
              <a:t> são vistos como ferramentas de implementação de estratégias, que usando a informação de uma organização permite desenvolver um planeamento, relatório e procedimento de monitorização, baseados na mesma, para alterar ou manter padrões de atividade, orçamento, controlo de custos, avaliação de performance, alocação de recursos ou recompensas de colaborares.  (</a:t>
            </a:r>
            <a:r>
              <a:rPr lang="pt-PT" dirty="0" err="1" smtClean="0"/>
              <a:t>Simons</a:t>
            </a:r>
            <a:r>
              <a:rPr lang="pt-PT" dirty="0" smtClean="0"/>
              <a:t> 1987, in Henri)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108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sz="3600" b="1" dirty="0" smtClean="0"/>
              <a:t>Sistemas de controlo que resultam da tensão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263670"/>
            <a:ext cx="8003232" cy="4760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/>
              <a:t>Modelo </a:t>
            </a:r>
            <a:r>
              <a:rPr lang="pt-PT" dirty="0" err="1"/>
              <a:t>Simons</a:t>
            </a:r>
            <a:r>
              <a:rPr lang="pt-PT" dirty="0"/>
              <a:t> (</a:t>
            </a:r>
            <a:r>
              <a:rPr lang="pt-PT" dirty="0" smtClean="0"/>
              <a:t>1990)</a:t>
            </a:r>
          </a:p>
          <a:p>
            <a:pPr marL="0" indent="0">
              <a:buNone/>
            </a:pPr>
            <a:r>
              <a:rPr lang="pt-PT" dirty="0" smtClean="0"/>
              <a:t>A </a:t>
            </a:r>
            <a:r>
              <a:rPr lang="pt-PT" dirty="0"/>
              <a:t>essência dos MCS é gerir a tensão inerente à </a:t>
            </a:r>
            <a:r>
              <a:rPr lang="pt-PT" dirty="0" smtClean="0"/>
              <a:t>organizacional  </a:t>
            </a:r>
            <a:r>
              <a:rPr lang="pt-PT" dirty="0"/>
              <a:t>entre </a:t>
            </a:r>
            <a:r>
              <a:rPr lang="pt-PT" dirty="0" smtClean="0"/>
              <a:t>a inovação </a:t>
            </a:r>
            <a:r>
              <a:rPr lang="pt-PT" dirty="0"/>
              <a:t>criativa e o alcance de objetivos previsíveis. </a:t>
            </a:r>
            <a:r>
              <a:rPr lang="pt-PT" dirty="0" smtClean="0"/>
              <a:t>Segundo </a:t>
            </a:r>
            <a:r>
              <a:rPr lang="pt-PT" dirty="0"/>
              <a:t>Simon é necessário balançar três tipos de tensões. Permitir o controlo efetivo da estratégia de negócios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514350" indent="-514350" algn="ctr">
              <a:buFont typeface="+mj-lt"/>
              <a:buAutoNum type="arabicPeriod"/>
            </a:pPr>
            <a:r>
              <a:rPr lang="pt-PT" dirty="0" smtClean="0"/>
              <a:t>Oportunidade ilimitada vs. Atenção limitada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dirty="0" smtClean="0"/>
              <a:t>Estratégia intencional vs. Estratégia emergente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dirty="0" smtClean="0"/>
              <a:t>Interesse próprio vs. Desejo de contribuir  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Os gestores utilizam os MCS como forças positivas e negativas para criar uma tensão dinâmica que contribui para gerir essa tensão inerente à organização. </a:t>
            </a:r>
            <a:r>
              <a:rPr lang="pt-PT" sz="1900" dirty="0" smtClean="0"/>
              <a:t>(Henri,2006)</a:t>
            </a:r>
          </a:p>
          <a:p>
            <a:endParaRPr lang="pt-PT" dirty="0"/>
          </a:p>
        </p:txBody>
      </p:sp>
      <p:sp>
        <p:nvSpPr>
          <p:cNvPr id="4" name="Seta para baixo 3"/>
          <p:cNvSpPr/>
          <p:nvPr/>
        </p:nvSpPr>
        <p:spPr>
          <a:xfrm>
            <a:off x="4469160" y="436510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018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Uso Diagnóstico: Força Negativa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 smtClean="0">
              <a:sym typeface="Wingdings" panose="05000000000000000000" pitchFamily="2" charset="2"/>
            </a:endParaRPr>
          </a:p>
          <a:p>
            <a:pPr marL="0" indent="0" algn="just"/>
            <a:r>
              <a:rPr lang="pt-PT" dirty="0" smtClean="0"/>
              <a:t> Noção tradicional;</a:t>
            </a:r>
          </a:p>
          <a:p>
            <a:pPr marL="0" indent="0" algn="just"/>
            <a:r>
              <a:rPr lang="pt-PT" dirty="0" smtClean="0">
                <a:sym typeface="Wingdings" panose="05000000000000000000" pitchFamily="2" charset="2"/>
              </a:rPr>
              <a:t> O</a:t>
            </a:r>
            <a:r>
              <a:rPr lang="pt-PT" dirty="0" smtClean="0"/>
              <a:t>rientado para implementar estratégias passadas e presentes;</a:t>
            </a:r>
          </a:p>
          <a:p>
            <a:pPr marL="0" indent="0" algn="just"/>
            <a:r>
              <a:rPr lang="pt-PT" dirty="0" smtClean="0"/>
              <a:t> Estratégias são comunicadas </a:t>
            </a:r>
            <a:r>
              <a:rPr lang="en-US" i="1" dirty="0" smtClean="0"/>
              <a:t>downwards</a:t>
            </a:r>
            <a:r>
              <a:rPr lang="pt-PT" dirty="0" smtClean="0"/>
              <a:t> pela organização e através de processos formais;</a:t>
            </a:r>
          </a:p>
          <a:p>
            <a:pPr marL="0" indent="0" algn="just"/>
            <a:r>
              <a:rPr lang="pt-PT" dirty="0" smtClean="0"/>
              <a:t> Utilizado para informar se os resultados estão em conformidade com o planeado;</a:t>
            </a:r>
          </a:p>
          <a:p>
            <a:pPr marL="0" indent="0" algn="just"/>
            <a:r>
              <a:rPr lang="pt-PT" dirty="0" smtClean="0">
                <a:sym typeface="Wingdings" panose="05000000000000000000" pitchFamily="2" charset="2"/>
              </a:rPr>
              <a:t> Força negativa, focado para o erro e na correção de qualquer desvio padrão da performance. Não assume quando algo corre bem ou quando surgem oportunidades ou mudanças.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978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Uso Interativo: Força Positiva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1940" y="1388613"/>
            <a:ext cx="7834064" cy="5005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pt-PT" dirty="0" smtClean="0"/>
          </a:p>
          <a:p>
            <a:pPr marL="0" algn="just">
              <a:lnSpc>
                <a:spcPct val="120000"/>
              </a:lnSpc>
            </a:pPr>
            <a:r>
              <a:rPr lang="pt-PT" dirty="0" smtClean="0"/>
              <a:t>Incerteza estratégica: escolhas não se relacionam com o que a empresa já conhece, como os seus fatores de sucesso, mas com contingências que proporcionem ameaças ou oportunidades;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PT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pt-PT" dirty="0" smtClean="0"/>
              <a:t>Quando MCS são usados interactivamente;</a:t>
            </a:r>
          </a:p>
          <a:p>
            <a:pPr marL="0" algn="just">
              <a:lnSpc>
                <a:spcPct val="120000"/>
              </a:lnSpc>
            </a:pPr>
            <a:r>
              <a:rPr lang="pt-PT" dirty="0" smtClean="0"/>
              <a:t>Informação gerada pelo sistema é importante e recorrente na agenda da organização;</a:t>
            </a:r>
          </a:p>
          <a:p>
            <a:pPr marL="0" algn="just">
              <a:lnSpc>
                <a:spcPct val="120000"/>
              </a:lnSpc>
            </a:pPr>
            <a:r>
              <a:rPr lang="pt-PT" dirty="0" smtClean="0"/>
              <a:t>Processo requer atenção constante dos gestores a todos os níveis;</a:t>
            </a:r>
          </a:p>
          <a:p>
            <a:pPr marL="0" algn="just">
              <a:lnSpc>
                <a:spcPct val="120000"/>
              </a:lnSpc>
            </a:pPr>
            <a:r>
              <a:rPr lang="pt-PT" dirty="0" smtClean="0"/>
              <a:t>Informação é discutida e interpretada por toda a organização: pontes de informação entre hierarquias;</a:t>
            </a:r>
          </a:p>
          <a:p>
            <a:pPr marL="0" algn="just">
              <a:lnSpc>
                <a:spcPct val="120000"/>
              </a:lnSpc>
            </a:pPr>
            <a:r>
              <a:rPr lang="pt-PT" dirty="0" smtClean="0"/>
              <a:t>Desafio constante em torno do planeamento. </a:t>
            </a:r>
            <a:r>
              <a:rPr lang="pt-PT" sz="2100" dirty="0" smtClean="0"/>
              <a:t>(Henri, 2006)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891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Uso interativo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Foco para o diálogo;</a:t>
            </a:r>
          </a:p>
          <a:p>
            <a:r>
              <a:rPr lang="pt-PT" dirty="0" smtClean="0"/>
              <a:t>Toda a organização é informada dos objetivos: </a:t>
            </a:r>
            <a:r>
              <a:rPr lang="pt-PT" dirty="0" smtClean="0">
                <a:sym typeface="Wingdings" panose="05000000000000000000" pitchFamily="2" charset="2"/>
              </a:rPr>
              <a:t>maior compreensão;</a:t>
            </a:r>
          </a:p>
          <a:p>
            <a:r>
              <a:rPr lang="pt-PT" dirty="0" smtClean="0">
                <a:sym typeface="Wingdings" panose="05000000000000000000" pitchFamily="2" charset="2"/>
              </a:rPr>
              <a:t>Maior contacto/intimidade com as questões em causa gera maior comprometimento;</a:t>
            </a:r>
            <a:endParaRPr lang="pt-PT" dirty="0" smtClean="0"/>
          </a:p>
          <a:p>
            <a:r>
              <a:rPr lang="pt-PT" dirty="0" smtClean="0"/>
              <a:t>Instiga processo de decisão estratégico informal ao forçar o relacionamento interpessoal;</a:t>
            </a:r>
          </a:p>
          <a:p>
            <a:r>
              <a:rPr lang="pt-PT" dirty="0" smtClean="0"/>
              <a:t>Amplia oportunidade de aprendizagem na organização;</a:t>
            </a:r>
          </a:p>
          <a:p>
            <a:r>
              <a:rPr lang="pt-PT" dirty="0" smtClean="0"/>
              <a:t>Estimula desenvolvimento de novas ideias e iniciativas e direciona estratégias </a:t>
            </a:r>
            <a:r>
              <a:rPr lang="en-US" i="1" dirty="0" smtClean="0"/>
              <a:t>bottom-up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9165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1978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pt-PT" b="1" dirty="0" smtClean="0"/>
              <a:t>Diagnóstico e Interativo = Tensão Dinâmica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55701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Trabalham </a:t>
            </a:r>
            <a:r>
              <a:rPr lang="pt-PT" sz="2400" dirty="0"/>
              <a:t>em simultâneo mas com objetivos diferentes. </a:t>
            </a:r>
            <a:endParaRPr lang="pt-PT" sz="24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pt-PT" sz="2400" dirty="0" smtClean="0"/>
              <a:t>O </a:t>
            </a:r>
            <a:r>
              <a:rPr lang="pt-PT" sz="2400" dirty="0"/>
              <a:t>diagnóstico representa o controlo mecânico usado para prever o alcance de objetivos. Este limita </a:t>
            </a:r>
            <a:r>
              <a:rPr lang="pt-PT" sz="2400" dirty="0" smtClean="0"/>
              <a:t>os MCS </a:t>
            </a:r>
            <a:r>
              <a:rPr lang="pt-PT" sz="2400" dirty="0"/>
              <a:t>como ferramenta. </a:t>
            </a:r>
            <a:endParaRPr lang="pt-PT" sz="2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pt-PT" sz="2400" dirty="0" smtClean="0"/>
              <a:t>Interativo </a:t>
            </a:r>
            <a:r>
              <a:rPr lang="pt-PT" sz="2400" dirty="0"/>
              <a:t>é um sistema de controlo orgânico, que agiliza o processo de comunicação e mutuamente um ajustamento da </a:t>
            </a:r>
            <a:r>
              <a:rPr lang="pt-PT" sz="2400" dirty="0" smtClean="0"/>
              <a:t>organização. </a:t>
            </a:r>
            <a:r>
              <a:rPr lang="pt-PT" sz="2400" dirty="0"/>
              <a:t>F</a:t>
            </a:r>
            <a:r>
              <a:rPr lang="pt-PT" sz="2400" dirty="0" smtClean="0"/>
              <a:t>erramenta estratégica </a:t>
            </a:r>
            <a:r>
              <a:rPr lang="pt-PT" sz="1800" dirty="0" smtClean="0"/>
              <a:t>(</a:t>
            </a:r>
            <a:r>
              <a:rPr lang="pt-PT" sz="1800" dirty="0" err="1" smtClean="0"/>
              <a:t>Kaplan</a:t>
            </a:r>
            <a:r>
              <a:rPr lang="pt-PT" sz="1800" dirty="0" smtClean="0"/>
              <a:t> &amp; Norton, 2001, in Henri)</a:t>
            </a:r>
            <a:r>
              <a:rPr lang="pt-PT" sz="2400" dirty="0" smtClean="0"/>
              <a:t>.</a:t>
            </a:r>
            <a:endParaRPr lang="pt-PT" sz="2400" dirty="0"/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endParaRPr lang="pt-PT" sz="2800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689211" y="4706379"/>
            <a:ext cx="469433" cy="115212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123020" y="4743835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Tensão Dinâmica</a:t>
            </a:r>
            <a:endParaRPr lang="pt-PT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02877" y="4482224"/>
            <a:ext cx="4320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r>
              <a:rPr lang="pt-PT" sz="2000" dirty="0"/>
              <a:t> A relação entre ambos MCS, resulta em competição (feedback positivo </a:t>
            </a:r>
            <a:r>
              <a:rPr lang="pt-PT" sz="2000" dirty="0" err="1"/>
              <a:t>vs</a:t>
            </a:r>
            <a:r>
              <a:rPr lang="pt-PT" sz="2000" dirty="0"/>
              <a:t> negativo) e complementaridade (foco na estratégia intencional ou emergente). </a:t>
            </a:r>
          </a:p>
        </p:txBody>
      </p:sp>
    </p:spTree>
    <p:extLst>
      <p:ext uri="{BB962C8B-B14F-4D97-AF65-F5344CB8AC3E}">
        <p14:creationId xmlns:p14="http://schemas.microsoft.com/office/powerpoint/2010/main" val="777386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2537</Words>
  <Application>Microsoft Macintosh PowerPoint</Application>
  <PresentationFormat>On-screen Show (4:3)</PresentationFormat>
  <Paragraphs>211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Equidade</vt:lpstr>
      <vt:lpstr>Sistemas de Controlo Estratégico Vantagem Competitiva</vt:lpstr>
      <vt:lpstr>Resource-based view</vt:lpstr>
      <vt:lpstr>  Capacidades primárias subjacentes à RBV</vt:lpstr>
      <vt:lpstr>Management control systems (MCS)</vt:lpstr>
      <vt:lpstr> Sistemas de controlo que resultam da tensão</vt:lpstr>
      <vt:lpstr>Uso Diagnóstico: Força Negativa</vt:lpstr>
      <vt:lpstr>Uso Interativo: Força Positiva</vt:lpstr>
      <vt:lpstr>Uso interativo</vt:lpstr>
      <vt:lpstr>Diagnóstico e Interativo = Tensão Dinâmica</vt:lpstr>
      <vt:lpstr>Balance Scorecard </vt:lpstr>
      <vt:lpstr>PowerPoint Presentation</vt:lpstr>
      <vt:lpstr>Balance Scorecard </vt:lpstr>
      <vt:lpstr>Objectivos </vt:lpstr>
      <vt:lpstr>PowerPoint Presentation</vt:lpstr>
      <vt:lpstr>PowerPoint Presentation</vt:lpstr>
      <vt:lpstr>Vantagem Competitiva </vt:lpstr>
      <vt:lpstr>Vantagem Competitiva</vt:lpstr>
      <vt:lpstr>Vantagem Competitiva </vt:lpstr>
      <vt:lpstr>A Gestão de Conhecimento </vt:lpstr>
      <vt:lpstr>A Gestão de Conhecimento</vt:lpstr>
      <vt:lpstr>A Gestão de Conhecimento</vt:lpstr>
      <vt:lpstr>PowerPoint Presentation</vt:lpstr>
      <vt:lpstr>PowerPoint Presentation</vt:lpstr>
      <vt:lpstr>Cultura Organizacional</vt:lpstr>
      <vt:lpstr>Estrutura Organizacional</vt:lpstr>
      <vt:lpstr>Estrutura Organizacional</vt:lpstr>
      <vt:lpstr>Vantagem Competitiva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Carol</dc:creator>
  <cp:lastModifiedBy>Antonio Melo</cp:lastModifiedBy>
  <cp:revision>57</cp:revision>
  <dcterms:created xsi:type="dcterms:W3CDTF">2015-04-28T15:15:08Z</dcterms:created>
  <dcterms:modified xsi:type="dcterms:W3CDTF">2015-05-13T12:42:46Z</dcterms:modified>
</cp:coreProperties>
</file>